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2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</p:sldIdLst>
  <p:sldSz cy="5143500" cx="9144000"/>
  <p:notesSz cx="7560000" cy="10692000"/>
  <p:embeddedFontLst>
    <p:embeddedFont>
      <p:font typeface="Roboto"/>
      <p:regular r:id="rId52"/>
      <p:bold r:id="rId53"/>
      <p:italic r:id="rId54"/>
      <p:boldItalic r:id="rId55"/>
    </p:embeddedFont>
    <p:embeddedFont>
      <p:font typeface="Roboto Medium"/>
      <p:regular r:id="rId56"/>
      <p:bold r:id="rId57"/>
      <p:italic r:id="rId58"/>
      <p:boldItalic r:id="rId59"/>
    </p:embeddedFont>
    <p:embeddedFont>
      <p:font typeface="Noto Sans Medium"/>
      <p:regular r:id="rId60"/>
      <p:bold r:id="rId61"/>
      <p:italic r:id="rId62"/>
      <p:boldItalic r:id="rId63"/>
    </p:embeddedFont>
    <p:embeddedFont>
      <p:font typeface="Noto Sans"/>
      <p:regular r:id="rId64"/>
      <p:bold r:id="rId65"/>
      <p:italic r:id="rId66"/>
      <p:boldItalic r:id="rId67"/>
    </p:embeddedFont>
    <p:embeddedFont>
      <p:font typeface="Roboto Condensed"/>
      <p:regular r:id="rId68"/>
      <p:bold r:id="rId69"/>
      <p:italic r:id="rId70"/>
      <p:boldItalic r:id="rId71"/>
    </p:embeddedFont>
    <p:embeddedFont>
      <p:font typeface="Roboto Light"/>
      <p:regular r:id="rId72"/>
      <p:bold r:id="rId73"/>
      <p:italic r:id="rId74"/>
      <p:boldItalic r:id="rId75"/>
    </p:embeddedFont>
    <p:embeddedFont>
      <p:font typeface="Albert Sans"/>
      <p:regular r:id="rId76"/>
      <p:bold r:id="rId77"/>
      <p:italic r:id="rId78"/>
      <p:boldItalic r:id="rId7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font" Target="fonts/RobotoLight-bold.fntdata"/><Relationship Id="rId72" Type="http://schemas.openxmlformats.org/officeDocument/2006/relationships/font" Target="fonts/RobotoLight-regular.fntdata"/><Relationship Id="rId31" Type="http://schemas.openxmlformats.org/officeDocument/2006/relationships/slide" Target="slides/slide27.xml"/><Relationship Id="rId75" Type="http://schemas.openxmlformats.org/officeDocument/2006/relationships/font" Target="fonts/RobotoLight-boldItalic.fntdata"/><Relationship Id="rId30" Type="http://schemas.openxmlformats.org/officeDocument/2006/relationships/slide" Target="slides/slide26.xml"/><Relationship Id="rId74" Type="http://schemas.openxmlformats.org/officeDocument/2006/relationships/font" Target="fonts/RobotoLight-italic.fntdata"/><Relationship Id="rId33" Type="http://schemas.openxmlformats.org/officeDocument/2006/relationships/slide" Target="slides/slide29.xml"/><Relationship Id="rId77" Type="http://schemas.openxmlformats.org/officeDocument/2006/relationships/font" Target="fonts/AlbertSans-bold.fntdata"/><Relationship Id="rId32" Type="http://schemas.openxmlformats.org/officeDocument/2006/relationships/slide" Target="slides/slide28.xml"/><Relationship Id="rId76" Type="http://schemas.openxmlformats.org/officeDocument/2006/relationships/font" Target="fonts/AlbertSans-regular.fntdata"/><Relationship Id="rId35" Type="http://schemas.openxmlformats.org/officeDocument/2006/relationships/slide" Target="slides/slide31.xml"/><Relationship Id="rId79" Type="http://schemas.openxmlformats.org/officeDocument/2006/relationships/font" Target="fonts/AlbertSans-boldItalic.fntdata"/><Relationship Id="rId34" Type="http://schemas.openxmlformats.org/officeDocument/2006/relationships/slide" Target="slides/slide30.xml"/><Relationship Id="rId78" Type="http://schemas.openxmlformats.org/officeDocument/2006/relationships/font" Target="fonts/AlbertSans-italic.fntdata"/><Relationship Id="rId71" Type="http://schemas.openxmlformats.org/officeDocument/2006/relationships/font" Target="fonts/RobotoCondensed-boldItalic.fntdata"/><Relationship Id="rId70" Type="http://schemas.openxmlformats.org/officeDocument/2006/relationships/font" Target="fonts/RobotoCondensed-italic.fntdata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font" Target="fonts/NotoSansMedium-italic.fntdata"/><Relationship Id="rId61" Type="http://schemas.openxmlformats.org/officeDocument/2006/relationships/font" Target="fonts/NotoSansMedium-bold.fntdata"/><Relationship Id="rId20" Type="http://schemas.openxmlformats.org/officeDocument/2006/relationships/slide" Target="slides/slide16.xml"/><Relationship Id="rId64" Type="http://schemas.openxmlformats.org/officeDocument/2006/relationships/font" Target="fonts/NotoSans-regular.fntdata"/><Relationship Id="rId63" Type="http://schemas.openxmlformats.org/officeDocument/2006/relationships/font" Target="fonts/NotoSansMedium-boldItalic.fntdata"/><Relationship Id="rId22" Type="http://schemas.openxmlformats.org/officeDocument/2006/relationships/slide" Target="slides/slide18.xml"/><Relationship Id="rId66" Type="http://schemas.openxmlformats.org/officeDocument/2006/relationships/font" Target="fonts/NotoSans-italic.fntdata"/><Relationship Id="rId21" Type="http://schemas.openxmlformats.org/officeDocument/2006/relationships/slide" Target="slides/slide17.xml"/><Relationship Id="rId65" Type="http://schemas.openxmlformats.org/officeDocument/2006/relationships/font" Target="fonts/NotoSans-bold.fntdata"/><Relationship Id="rId24" Type="http://schemas.openxmlformats.org/officeDocument/2006/relationships/slide" Target="slides/slide20.xml"/><Relationship Id="rId68" Type="http://schemas.openxmlformats.org/officeDocument/2006/relationships/font" Target="fonts/RobotoCondensed-regular.fntdata"/><Relationship Id="rId23" Type="http://schemas.openxmlformats.org/officeDocument/2006/relationships/slide" Target="slides/slide19.xml"/><Relationship Id="rId67" Type="http://schemas.openxmlformats.org/officeDocument/2006/relationships/font" Target="fonts/NotoSans-boldItalic.fntdata"/><Relationship Id="rId60" Type="http://schemas.openxmlformats.org/officeDocument/2006/relationships/font" Target="fonts/NotoSansMedium-regular.fntdata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font" Target="fonts/RobotoCondensed-bold.fntdata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font" Target="fonts/Roboto-bold.fntdata"/><Relationship Id="rId52" Type="http://schemas.openxmlformats.org/officeDocument/2006/relationships/font" Target="fonts/Roboto-regular.fntdata"/><Relationship Id="rId11" Type="http://schemas.openxmlformats.org/officeDocument/2006/relationships/slide" Target="slides/slide7.xml"/><Relationship Id="rId55" Type="http://schemas.openxmlformats.org/officeDocument/2006/relationships/font" Target="fonts/Roboto-boldItalic.fntdata"/><Relationship Id="rId10" Type="http://schemas.openxmlformats.org/officeDocument/2006/relationships/slide" Target="slides/slide6.xml"/><Relationship Id="rId54" Type="http://schemas.openxmlformats.org/officeDocument/2006/relationships/font" Target="fonts/Roboto-italic.fntdata"/><Relationship Id="rId13" Type="http://schemas.openxmlformats.org/officeDocument/2006/relationships/slide" Target="slides/slide9.xml"/><Relationship Id="rId57" Type="http://schemas.openxmlformats.org/officeDocument/2006/relationships/font" Target="fonts/RobotoMedium-bold.fntdata"/><Relationship Id="rId12" Type="http://schemas.openxmlformats.org/officeDocument/2006/relationships/slide" Target="slides/slide8.xml"/><Relationship Id="rId56" Type="http://schemas.openxmlformats.org/officeDocument/2006/relationships/font" Target="fonts/RobotoMedium-regular.fntdata"/><Relationship Id="rId15" Type="http://schemas.openxmlformats.org/officeDocument/2006/relationships/slide" Target="slides/slide11.xml"/><Relationship Id="rId59" Type="http://schemas.openxmlformats.org/officeDocument/2006/relationships/font" Target="fonts/RobotoMedium-boldItalic.fntdata"/><Relationship Id="rId14" Type="http://schemas.openxmlformats.org/officeDocument/2006/relationships/slide" Target="slides/slide10.xml"/><Relationship Id="rId58" Type="http://schemas.openxmlformats.org/officeDocument/2006/relationships/font" Target="fonts/RobotoMedium-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20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e517c21514_0_202:notes"/>
          <p:cNvSpPr/>
          <p:nvPr>
            <p:ph idx="2" type="sldImg"/>
          </p:nvPr>
        </p:nvSpPr>
        <p:spPr>
          <a:xfrm>
            <a:off x="381211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e517c21514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500" lIns="91500" spcFirstLastPara="1" rIns="91500" wrap="square" tIns="91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268668ee65_0_10:notes"/>
          <p:cNvSpPr/>
          <p:nvPr>
            <p:ph idx="2" type="sldImg"/>
          </p:nvPr>
        </p:nvSpPr>
        <p:spPr>
          <a:xfrm>
            <a:off x="38120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" name="Google Shape;209;g3268668ee6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Let’s take this as an example query to show how the SERP has evolved in one year</a:t>
            </a:r>
            <a:endParaRPr sz="15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268668ee65_0_21:notes"/>
          <p:cNvSpPr/>
          <p:nvPr>
            <p:ph idx="2" type="sldImg"/>
          </p:nvPr>
        </p:nvSpPr>
        <p:spPr>
          <a:xfrm>
            <a:off x="38120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g3268668ee65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268668ee65_0_29:notes"/>
          <p:cNvSpPr/>
          <p:nvPr>
            <p:ph idx="2" type="sldImg"/>
          </p:nvPr>
        </p:nvSpPr>
        <p:spPr>
          <a:xfrm>
            <a:off x="38120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" name="Google Shape;225;g3268668ee65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Andy - how much do you think that Algorithmic guidelines are influencing how content is written and optimised today </a:t>
            </a:r>
            <a:endParaRPr sz="15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268668ee65_0_39:notes"/>
          <p:cNvSpPr/>
          <p:nvPr>
            <p:ph idx="2" type="sldImg"/>
          </p:nvPr>
        </p:nvSpPr>
        <p:spPr>
          <a:xfrm>
            <a:off x="38120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g3268668ee65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50">
                <a:solidFill>
                  <a:srgbClr val="595959"/>
                </a:solidFill>
              </a:rPr>
              <a:t>Its</a:t>
            </a:r>
            <a:r>
              <a:rPr b="1" lang="en" sz="1250">
                <a:solidFill>
                  <a:srgbClr val="595959"/>
                </a:solidFill>
              </a:rPr>
              <a:t> unrecognizable</a:t>
            </a:r>
            <a:endParaRPr b="1" sz="125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50">
                <a:solidFill>
                  <a:srgbClr val="595959"/>
                </a:solidFill>
              </a:rPr>
              <a:t>Andy - let’s get your take on the AIO and what it means for content creators</a:t>
            </a:r>
            <a:endParaRPr sz="125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50">
                <a:solidFill>
                  <a:srgbClr val="595959"/>
                </a:solidFill>
              </a:rPr>
              <a:t>This is more that tha AIO - this is a SERP with more touchpoints, for more  </a:t>
            </a:r>
            <a:r>
              <a:rPr lang="en" sz="1250">
                <a:solidFill>
                  <a:srgbClr val="595959"/>
                </a:solidFill>
              </a:rPr>
              <a:t>micro moments</a:t>
            </a:r>
            <a:endParaRPr sz="125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50">
                <a:solidFill>
                  <a:srgbClr val="595959"/>
                </a:solidFill>
              </a:rPr>
              <a:t>Get 100 people in a room - they all have different ways of finding what they’re looking for</a:t>
            </a:r>
            <a:endParaRPr sz="125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5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5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50">
              <a:solidFill>
                <a:srgbClr val="595959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27da51881f_0_28:notes"/>
          <p:cNvSpPr/>
          <p:nvPr>
            <p:ph idx="2" type="sldImg"/>
          </p:nvPr>
        </p:nvSpPr>
        <p:spPr>
          <a:xfrm>
            <a:off x="38120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8" name="Google Shape;248;g327da51881f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rgbClr val="595959"/>
                </a:solidFill>
              </a:rPr>
              <a:t>So important to closely monitor SERP features as well as the AIO closely </a:t>
            </a:r>
            <a:endParaRPr sz="125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50">
                <a:solidFill>
                  <a:srgbClr val="595959"/>
                </a:solidFill>
              </a:rPr>
              <a:t>as what you see varies by </a:t>
            </a:r>
            <a:r>
              <a:rPr lang="en" sz="1250">
                <a:solidFill>
                  <a:srgbClr val="595959"/>
                </a:solidFill>
              </a:rPr>
              <a:t>funnel</a:t>
            </a:r>
            <a:r>
              <a:rPr lang="en" sz="1250">
                <a:solidFill>
                  <a:srgbClr val="595959"/>
                </a:solidFill>
              </a:rPr>
              <a:t> stage as well as industry</a:t>
            </a:r>
            <a:endParaRPr sz="125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50">
                <a:solidFill>
                  <a:srgbClr val="595959"/>
                </a:solidFill>
              </a:rPr>
              <a:t>Here we’re seeing a AIO presence </a:t>
            </a:r>
            <a:r>
              <a:rPr lang="en" sz="1250">
                <a:solidFill>
                  <a:srgbClr val="595959"/>
                </a:solidFill>
              </a:rPr>
              <a:t>hovering</a:t>
            </a:r>
            <a:r>
              <a:rPr lang="en" sz="1250">
                <a:solidFill>
                  <a:srgbClr val="595959"/>
                </a:solidFill>
              </a:rPr>
              <a:t> </a:t>
            </a:r>
            <a:r>
              <a:rPr lang="en" sz="1250">
                <a:solidFill>
                  <a:srgbClr val="595959"/>
                </a:solidFill>
              </a:rPr>
              <a:t>around</a:t>
            </a:r>
            <a:r>
              <a:rPr lang="en" sz="1250">
                <a:solidFill>
                  <a:srgbClr val="595959"/>
                </a:solidFill>
              </a:rPr>
              <a:t> 20+% (when </a:t>
            </a:r>
            <a:r>
              <a:rPr lang="en" sz="1250">
                <a:solidFill>
                  <a:srgbClr val="595959"/>
                </a:solidFill>
              </a:rPr>
              <a:t>its</a:t>
            </a:r>
            <a:r>
              <a:rPr lang="en" sz="1250">
                <a:solidFill>
                  <a:srgbClr val="595959"/>
                </a:solidFill>
              </a:rPr>
              <a:t> there - it dominates)</a:t>
            </a:r>
            <a:endParaRPr sz="125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5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50">
              <a:solidFill>
                <a:srgbClr val="595959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237749c0e2_0_125:notes"/>
          <p:cNvSpPr/>
          <p:nvPr>
            <p:ph idx="2" type="sldImg"/>
          </p:nvPr>
        </p:nvSpPr>
        <p:spPr>
          <a:xfrm>
            <a:off x="38120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1" name="Google Shape;261;g3237749c0e2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27da51881f_0_7:notes"/>
          <p:cNvSpPr/>
          <p:nvPr>
            <p:ph idx="2" type="sldImg"/>
          </p:nvPr>
        </p:nvSpPr>
        <p:spPr>
          <a:xfrm>
            <a:off x="38120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6" name="Google Shape;266;g327da51881f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rgbClr val="595959"/>
                </a:solidFill>
              </a:rPr>
              <a:t>For Andy to talk about the key tech players…</a:t>
            </a:r>
            <a:endParaRPr sz="125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I would like to touch upon influence tech CEOs (I'm watching Bloomberg right now and Trump has just introduced Larry Ellison, Masayoshi Son and Sam Altman! Not a bad gig for day 2 even if it is a cheesefest) in the predictions section and how this influence will drive adoption and, unfortunately, the commercial interests that could lead to biased results influenced by advertisers. </a:t>
            </a:r>
            <a:r>
              <a:rPr lang="en" sz="1250">
                <a:solidFill>
                  <a:srgbClr val="595959"/>
                </a:solidFill>
              </a:rPr>
              <a:t> </a:t>
            </a:r>
            <a:endParaRPr sz="125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5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250">
              <a:solidFill>
                <a:srgbClr val="595959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268668ee65_0_57:notes"/>
          <p:cNvSpPr/>
          <p:nvPr>
            <p:ph idx="2" type="sldImg"/>
          </p:nvPr>
        </p:nvSpPr>
        <p:spPr>
          <a:xfrm>
            <a:off x="38120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1" name="Google Shape;271;g3268668ee65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rgbClr val="595959"/>
                </a:solidFill>
              </a:rPr>
              <a:t>It can be </a:t>
            </a:r>
            <a:r>
              <a:rPr lang="en" sz="1250">
                <a:solidFill>
                  <a:srgbClr val="595959"/>
                </a:solidFill>
              </a:rPr>
              <a:t>painful</a:t>
            </a:r>
            <a:endParaRPr sz="125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50">
                <a:solidFill>
                  <a:srgbClr val="595959"/>
                </a:solidFill>
              </a:rPr>
              <a:t>Too much choice</a:t>
            </a:r>
            <a:endParaRPr sz="125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50">
                <a:solidFill>
                  <a:srgbClr val="595959"/>
                </a:solidFill>
              </a:rPr>
              <a:t>Even when I search effectively - I can’t decide and I don’t trust anyone - brands / affiliates </a:t>
            </a:r>
            <a:endParaRPr sz="125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50">
                <a:solidFill>
                  <a:srgbClr val="595959"/>
                </a:solidFill>
              </a:rPr>
              <a:t>The idea behind this story is threefold:</a:t>
            </a:r>
            <a:endParaRPr sz="1250">
              <a:solidFill>
                <a:srgbClr val="595959"/>
              </a:solidFill>
            </a:endParaRPr>
          </a:p>
          <a:p>
            <a:pPr indent="-307975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250"/>
              <a:buAutoNum type="arabicPeriod"/>
            </a:pPr>
            <a:r>
              <a:rPr lang="en" sz="1250">
                <a:solidFill>
                  <a:srgbClr val="595959"/>
                </a:solidFill>
              </a:rPr>
              <a:t>Brilliant way to sift through an unmanageable amount of information out there</a:t>
            </a:r>
            <a:endParaRPr sz="1250">
              <a:solidFill>
                <a:srgbClr val="595959"/>
              </a:solidFill>
            </a:endParaRPr>
          </a:p>
          <a:p>
            <a:pPr indent="-3079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50"/>
              <a:buAutoNum type="arabicPeriod"/>
            </a:pPr>
            <a:r>
              <a:rPr lang="en" sz="1250">
                <a:solidFill>
                  <a:srgbClr val="595959"/>
                </a:solidFill>
              </a:rPr>
              <a:t>The most powerful way to research a topic pulling from multiple sources including firsthand experience (Topical authority)</a:t>
            </a:r>
            <a:endParaRPr sz="1250">
              <a:solidFill>
                <a:srgbClr val="595959"/>
              </a:solidFill>
            </a:endParaRPr>
          </a:p>
          <a:p>
            <a:pPr indent="-3079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50"/>
              <a:buAutoNum type="arabicPeriod"/>
            </a:pPr>
            <a:r>
              <a:rPr lang="en" sz="1250">
                <a:solidFill>
                  <a:srgbClr val="595959"/>
                </a:solidFill>
              </a:rPr>
              <a:t>This is where search is headed - lifting the lid on incredible capability from Google</a:t>
            </a:r>
            <a:endParaRPr sz="1250">
              <a:solidFill>
                <a:srgbClr val="595959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268668ee65_0_70:notes"/>
          <p:cNvSpPr/>
          <p:nvPr>
            <p:ph idx="2" type="sldImg"/>
          </p:nvPr>
        </p:nvSpPr>
        <p:spPr>
          <a:xfrm>
            <a:off x="38120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g3268668ee65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rgbClr val="595959"/>
                </a:solidFill>
              </a:rPr>
              <a:t>An incredible tool for doing all the necessary topical research across multiple sources</a:t>
            </a:r>
            <a:endParaRPr sz="125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50">
                <a:solidFill>
                  <a:srgbClr val="595959"/>
                </a:solidFill>
              </a:rPr>
              <a:t>Including Social, UGC etc</a:t>
            </a:r>
            <a:endParaRPr sz="125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250">
                <a:solidFill>
                  <a:srgbClr val="595959"/>
                </a:solidFill>
              </a:rPr>
              <a:t>Complete with references and citations for every source used</a:t>
            </a:r>
            <a:endParaRPr sz="1250">
              <a:solidFill>
                <a:srgbClr val="595959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25208ab3e3_0_37:notes"/>
          <p:cNvSpPr/>
          <p:nvPr>
            <p:ph idx="2" type="sldImg"/>
          </p:nvPr>
        </p:nvSpPr>
        <p:spPr>
          <a:xfrm>
            <a:off x="38120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325208ab3e3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Getting a good result from a regular search won’t be easy - PAIN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237749c0e2_0_2:notes"/>
          <p:cNvSpPr/>
          <p:nvPr>
            <p:ph idx="2" type="sldImg"/>
          </p:nvPr>
        </p:nvSpPr>
        <p:spPr>
          <a:xfrm>
            <a:off x="38120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237749c0e2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Andy - </a:t>
            </a:r>
            <a:r>
              <a:rPr lang="en">
                <a:solidFill>
                  <a:schemeClr val="dk1"/>
                </a:solidFill>
              </a:rPr>
              <a:t>I will get you to introduce yourself here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268668ee65_0_87:notes"/>
          <p:cNvSpPr/>
          <p:nvPr>
            <p:ph idx="2" type="sldImg"/>
          </p:nvPr>
        </p:nvSpPr>
        <p:spPr>
          <a:xfrm>
            <a:off x="38120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7" name="Google Shape;287;g3268668ee65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rgbClr val="595959"/>
                </a:solidFill>
              </a:rPr>
              <a:t>What GDR enables is this…</a:t>
            </a:r>
            <a:endParaRPr sz="125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5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50">
                <a:solidFill>
                  <a:srgbClr val="595959"/>
                </a:solidFill>
              </a:rPr>
              <a:t>Slide generator plugin - boom!</a:t>
            </a:r>
            <a:endParaRPr sz="125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5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5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5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250">
              <a:solidFill>
                <a:srgbClr val="595959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268668ee65_0_81:notes"/>
          <p:cNvSpPr/>
          <p:nvPr>
            <p:ph idx="2" type="sldImg"/>
          </p:nvPr>
        </p:nvSpPr>
        <p:spPr>
          <a:xfrm>
            <a:off x="38120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3268668ee65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For now - I build my query like this…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BUT in the future it’ll be a conversation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Google already sort of  does this with AutoComplete AND Post query modifiers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Remember - every digital interaction that should be a conversation will become a conversation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25208ab3e3_0_6:notes"/>
          <p:cNvSpPr/>
          <p:nvPr>
            <p:ph idx="2" type="sldImg"/>
          </p:nvPr>
        </p:nvSpPr>
        <p:spPr>
          <a:xfrm>
            <a:off x="38120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25208ab3e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Presented with a research plan you can edit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And click ‘Start Research’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268668ee65_0_128:notes"/>
          <p:cNvSpPr/>
          <p:nvPr>
            <p:ph idx="2" type="sldImg"/>
          </p:nvPr>
        </p:nvSpPr>
        <p:spPr>
          <a:xfrm>
            <a:off x="38120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3268668ee65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How many websites did Gemini analyse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whilst doing this research?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A.	23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B.	55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C. 	185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Answer is C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25208ab3e3_0_30:notes"/>
          <p:cNvSpPr/>
          <p:nvPr>
            <p:ph idx="2" type="sldImg"/>
          </p:nvPr>
        </p:nvSpPr>
        <p:spPr>
          <a:xfrm>
            <a:off x="38120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325208ab3e3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It didn’t index 185 sites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It RESEARCHED what these sites, channels and PEOPLE had to say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Its</a:t>
            </a:r>
            <a:r>
              <a:rPr lang="en">
                <a:solidFill>
                  <a:schemeClr val="dk1"/>
                </a:solidFill>
              </a:rPr>
              <a:t> like Gemini listened to what people had to say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25208ab3e3_0_52:notes"/>
          <p:cNvSpPr/>
          <p:nvPr>
            <p:ph idx="2" type="sldImg"/>
          </p:nvPr>
        </p:nvSpPr>
        <p:spPr>
          <a:xfrm>
            <a:off x="38120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25208ab3e3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Sources included;;;</a:t>
            </a:r>
            <a:br>
              <a:rPr lang="en">
                <a:solidFill>
                  <a:schemeClr val="dk1"/>
                </a:solidFill>
              </a:rPr>
            </a:b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As soon as I hear from real people </a:t>
            </a:r>
            <a:r>
              <a:rPr lang="en">
                <a:solidFill>
                  <a:schemeClr val="dk1"/>
                </a:solidFill>
              </a:rPr>
              <a:t>who've</a:t>
            </a:r>
            <a:r>
              <a:rPr lang="en">
                <a:solidFill>
                  <a:schemeClr val="dk1"/>
                </a:solidFill>
              </a:rPr>
              <a:t> actually bought/used the thing I need -  </a:t>
            </a:r>
            <a:r>
              <a:rPr b="1" lang="en">
                <a:solidFill>
                  <a:schemeClr val="dk1"/>
                </a:solidFill>
              </a:rPr>
              <a:t>my trust level goes up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275ffb6d45_0_5:notes"/>
          <p:cNvSpPr/>
          <p:nvPr>
            <p:ph idx="2" type="sldImg"/>
          </p:nvPr>
        </p:nvSpPr>
        <p:spPr>
          <a:xfrm>
            <a:off x="38120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3275ffb6d4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Plan took &lt;60 seconds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The research took 8 minutes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25208ab3e3_0_43:notes"/>
          <p:cNvSpPr/>
          <p:nvPr>
            <p:ph idx="2" type="sldImg"/>
          </p:nvPr>
        </p:nvSpPr>
        <p:spPr>
          <a:xfrm>
            <a:off x="38120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325208ab3e3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14 Page report with 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Recommendations and conclusions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Details of user experiences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Links to videos 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Side by side </a:t>
            </a:r>
            <a:r>
              <a:rPr lang="en" sz="1300">
                <a:solidFill>
                  <a:schemeClr val="dk1"/>
                </a:solidFill>
              </a:rPr>
              <a:t>comparisons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Pros and Cons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248cbf716a_0_23:notes"/>
          <p:cNvSpPr/>
          <p:nvPr>
            <p:ph idx="2" type="sldImg"/>
          </p:nvPr>
        </p:nvSpPr>
        <p:spPr>
          <a:xfrm>
            <a:off x="38120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3248cbf716a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 converged experience consisting of multiple mini surfaces in a single surface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 singularity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275ffb6d45_0_20:notes"/>
          <p:cNvSpPr/>
          <p:nvPr>
            <p:ph idx="2" type="sldImg"/>
          </p:nvPr>
        </p:nvSpPr>
        <p:spPr>
          <a:xfrm>
            <a:off x="38120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3275ffb6d45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bd1b5ce1f2_1_80:notes"/>
          <p:cNvSpPr/>
          <p:nvPr>
            <p:ph idx="2" type="sldImg"/>
          </p:nvPr>
        </p:nvSpPr>
        <p:spPr>
          <a:xfrm>
            <a:off x="38120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bd1b5ce1f2_1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This session should be fun - you can help make it interactive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en" sz="1300">
                <a:solidFill>
                  <a:schemeClr val="dk1"/>
                </a:solidFill>
              </a:rPr>
              <a:t>I’d </a:t>
            </a:r>
            <a:r>
              <a:rPr lang="en" sz="1300">
                <a:solidFill>
                  <a:schemeClr val="dk1"/>
                </a:solidFill>
              </a:rPr>
              <a:t>love</a:t>
            </a:r>
            <a:r>
              <a:rPr lang="en" sz="1300">
                <a:solidFill>
                  <a:schemeClr val="dk1"/>
                </a:solidFill>
              </a:rPr>
              <a:t> to see user reactions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-"/>
            </a:pPr>
            <a:r>
              <a:rPr lang="en" sz="1300">
                <a:solidFill>
                  <a:schemeClr val="dk1"/>
                </a:solidFill>
              </a:rPr>
              <a:t>Towards the end we can dive into the platform and look at real data live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300">
                <a:solidFill>
                  <a:schemeClr val="dk1"/>
                </a:solidFill>
              </a:rPr>
              <a:t>Use the Questions Box for any questions or chat or comments or just to say hello</a:t>
            </a:r>
            <a:endParaRPr b="1" i="1"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3275ffb6d45_0_41:notes"/>
          <p:cNvSpPr/>
          <p:nvPr>
            <p:ph idx="2" type="sldImg"/>
          </p:nvPr>
        </p:nvSpPr>
        <p:spPr>
          <a:xfrm>
            <a:off x="38120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1" name="Google Shape;391;g3275ffb6d45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Trust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Gartner predicts a significant drop in traditional search volume by 25% by 2026, with organic search traffic expected to decrease by over 50% as consumers embrace AI-powered search.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Additionally, 79% of consumers are expected to use AI-enhanced search within the next year and 70% already trust generative AI search results.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27ad209b4b_0_0:notes"/>
          <p:cNvSpPr/>
          <p:nvPr>
            <p:ph idx="2" type="sldImg"/>
          </p:nvPr>
        </p:nvSpPr>
        <p:spPr>
          <a:xfrm>
            <a:off x="38120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9" name="Google Shape;399;g327ad209b4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/>
              <a:t>Does the answer matter </a:t>
            </a:r>
            <a:r>
              <a:rPr lang="en" sz="1500"/>
              <a:t>providing</a:t>
            </a:r>
            <a:r>
              <a:rPr lang="en" sz="1500"/>
              <a:t> it satisfies the user? 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/>
              <a:t>Should it matter whether a human or an AI produces a content experiences? 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/>
              <a:t>Andy poem example 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27ad209b4b_0_4:notes"/>
          <p:cNvSpPr/>
          <p:nvPr>
            <p:ph idx="2" type="sldImg"/>
          </p:nvPr>
        </p:nvSpPr>
        <p:spPr>
          <a:xfrm>
            <a:off x="38120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327ad209b4b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31669bb2de5_0_1917:notes"/>
          <p:cNvSpPr/>
          <p:nvPr>
            <p:ph idx="2" type="sldImg"/>
          </p:nvPr>
        </p:nvSpPr>
        <p:spPr>
          <a:xfrm>
            <a:off x="38120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0" name="Google Shape;410;g31669bb2de5_0_19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27ad209b4b_0_26:notes"/>
          <p:cNvSpPr/>
          <p:nvPr>
            <p:ph idx="2" type="sldImg"/>
          </p:nvPr>
        </p:nvSpPr>
        <p:spPr>
          <a:xfrm>
            <a:off x="38120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327ad209b4b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27ad209b4b_0_38:notes"/>
          <p:cNvSpPr/>
          <p:nvPr>
            <p:ph idx="2" type="sldImg"/>
          </p:nvPr>
        </p:nvSpPr>
        <p:spPr>
          <a:xfrm>
            <a:off x="38120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327ad209b4b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</a:rPr>
              <a:t>Ask Andy - how you keep up!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327532050e9_0_17:notes"/>
          <p:cNvSpPr/>
          <p:nvPr>
            <p:ph idx="2" type="sldImg"/>
          </p:nvPr>
        </p:nvSpPr>
        <p:spPr>
          <a:xfrm>
            <a:off x="38120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327532050e9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2005 Google started to allow more than ten words in a query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27532050e9_0_6:notes"/>
          <p:cNvSpPr/>
          <p:nvPr>
            <p:ph idx="2" type="sldImg"/>
          </p:nvPr>
        </p:nvSpPr>
        <p:spPr>
          <a:xfrm>
            <a:off x="38120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327532050e9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step closer to a personal assistant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The problems with ‘news’ newsletters is that I never read them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3273c3518de_0_5:notes"/>
          <p:cNvSpPr/>
          <p:nvPr>
            <p:ph idx="2" type="sldImg"/>
          </p:nvPr>
        </p:nvSpPr>
        <p:spPr>
          <a:xfrm>
            <a:off x="38120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3273c3518d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COMING UP</a:t>
            </a:r>
            <a:br>
              <a:rPr lang="en"/>
            </a:br>
            <a:br>
              <a:rPr lang="en"/>
            </a:br>
            <a:r>
              <a:rPr lang="en" sz="1400"/>
              <a:t>OpenAI is developing new technology aimed at enabling AI to control computer interfaces. 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3273c3518de_0_14:notes"/>
          <p:cNvSpPr/>
          <p:nvPr>
            <p:ph idx="2" type="sldImg"/>
          </p:nvPr>
        </p:nvSpPr>
        <p:spPr>
          <a:xfrm>
            <a:off x="38120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3273c3518de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Visually supported conversations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Help me figure out what I’m looking at here…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 me through it!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Chrome settings to understand why screen rather than tab sharing doesn’t work sometimes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Understand</a:t>
            </a:r>
            <a:r>
              <a:rPr lang="en"/>
              <a:t> how a piece of software works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fb9082e71d_0_0:notes"/>
          <p:cNvSpPr/>
          <p:nvPr>
            <p:ph idx="2" type="sldImg"/>
          </p:nvPr>
        </p:nvSpPr>
        <p:spPr>
          <a:xfrm>
            <a:off x="38120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fb9082e71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af445f0242_1_2:notes"/>
          <p:cNvSpPr/>
          <p:nvPr>
            <p:ph idx="2" type="sldImg"/>
          </p:nvPr>
        </p:nvSpPr>
        <p:spPr>
          <a:xfrm>
            <a:off x="38120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2af445f0242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OpenAI is developing new technology </a:t>
            </a:r>
            <a:r>
              <a:rPr b="1" lang="en" sz="1400">
                <a:solidFill>
                  <a:schemeClr val="dk1"/>
                </a:solidFill>
              </a:rPr>
              <a:t>"Operator" </a:t>
            </a:r>
            <a:r>
              <a:rPr lang="en"/>
              <a:t>as soon as THIS month - January 2025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>
                <a:solidFill>
                  <a:srgbClr val="212623"/>
                </a:solidFill>
              </a:rPr>
              <a:t>an AI tool that can take control of your PC and perform actions on your behalf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it's a direct response to </a:t>
            </a:r>
            <a:r>
              <a:rPr b="1" lang="en"/>
              <a:t>Anthropic's similar computer control product</a:t>
            </a:r>
            <a:r>
              <a:rPr lang="en"/>
              <a:t>, and part of a broader race toward autonomous AI agents.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real value </a:t>
            </a:r>
            <a:r>
              <a:rPr b="1" lang="en"/>
              <a:t>isn't in who builds the best computer-controlling AI</a:t>
            </a:r>
            <a:r>
              <a:rPr lang="en"/>
              <a:t> –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it's in </a:t>
            </a:r>
            <a:r>
              <a:rPr b="1" lang="en"/>
              <a:t>who creates the strongest ecosystem lock-in</a:t>
            </a:r>
            <a:r>
              <a:rPr lang="en"/>
              <a:t>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If OpenAI's Operator succeeds, it becomes the intelligence layer sitting atop all software interaction. That's not just a product; it's an ecosystem play.</a:t>
            </a:r>
            <a:endParaRPr sz="16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1669bb2de5_0_1903:notes"/>
          <p:cNvSpPr/>
          <p:nvPr>
            <p:ph idx="2" type="sldImg"/>
          </p:nvPr>
        </p:nvSpPr>
        <p:spPr>
          <a:xfrm>
            <a:off x="38120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2" name="Google Shape;472;g31669bb2de5_0_19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3275ffb6d45_0_279:notes"/>
          <p:cNvSpPr/>
          <p:nvPr>
            <p:ph idx="2" type="sldImg"/>
          </p:nvPr>
        </p:nvSpPr>
        <p:spPr>
          <a:xfrm>
            <a:off x="38120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3275ffb6d45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Aside from what’s already mentioned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I repeat a task and </a:t>
            </a:r>
            <a:r>
              <a:rPr lang="en"/>
              <a:t>its</a:t>
            </a:r>
            <a:r>
              <a:rPr lang="en"/>
              <a:t> gonna happen again - I build a GPT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Blog article outliner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SERP analyser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SERP </a:t>
            </a:r>
            <a:r>
              <a:rPr lang="en"/>
              <a:t>scraper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Keyword builders (by vertical)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Conversational keyword builder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Don’t forget your </a:t>
            </a:r>
            <a:r>
              <a:rPr lang="en"/>
              <a:t>custom instructions - so powerful!!!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327da51881f_0_15:notes"/>
          <p:cNvSpPr/>
          <p:nvPr>
            <p:ph idx="2" type="sldImg"/>
          </p:nvPr>
        </p:nvSpPr>
        <p:spPr>
          <a:xfrm>
            <a:off x="38120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327da51881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Analyses the SERP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Does all the heavy lifting for you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Optimisation in context - SERP, Algos, Competitors, Your ecosystem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3120e11f87a_0_525:notes"/>
          <p:cNvSpPr/>
          <p:nvPr>
            <p:ph idx="2" type="sldImg"/>
          </p:nvPr>
        </p:nvSpPr>
        <p:spPr>
          <a:xfrm>
            <a:off x="38120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3120e11f87a_0_5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2c3c8a6afa0_0_3:notes"/>
          <p:cNvSpPr/>
          <p:nvPr>
            <p:ph idx="2" type="sldImg"/>
          </p:nvPr>
        </p:nvSpPr>
        <p:spPr>
          <a:xfrm>
            <a:off x="38120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2c3c8a6afa0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Just before we go to the Q&amp;A -  who would like to demo Pi Datametrics?</a:t>
            </a:r>
            <a:endParaRPr sz="19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Yes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I’m already a customer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bdbbf3d352_0_130:notes"/>
          <p:cNvSpPr/>
          <p:nvPr>
            <p:ph idx="2" type="sldImg"/>
          </p:nvPr>
        </p:nvSpPr>
        <p:spPr>
          <a:xfrm>
            <a:off x="38120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7" name="Google Shape;507;g2bdbbf3d352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Open the floor to questions from the audience</a:t>
            </a:r>
            <a:endParaRPr sz="14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https://chatgpt.com/g/g-K3gLIMs5F-pi-sge-conversational-extension-builder</a:t>
            </a:r>
            <a:endParaRPr sz="14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If anyone has questions, put them in the questions box at the side</a:t>
            </a:r>
            <a:endParaRPr sz="14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14750a4b2c_0_114:notes"/>
          <p:cNvSpPr/>
          <p:nvPr>
            <p:ph idx="2" type="sldImg"/>
          </p:nvPr>
        </p:nvSpPr>
        <p:spPr>
          <a:xfrm>
            <a:off x="420000" y="801900"/>
            <a:ext cx="672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2" name="Google Shape;512;g314750a4b2c_0_114:notes"/>
          <p:cNvSpPr txBox="1"/>
          <p:nvPr>
            <p:ph idx="1" type="body"/>
          </p:nvPr>
        </p:nvSpPr>
        <p:spPr>
          <a:xfrm>
            <a:off x="1008000" y="5078700"/>
            <a:ext cx="5544000" cy="48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51400" lIns="102825" spcFirstLastPara="1" rIns="102825" wrap="square" tIns="51400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t/>
            </a:r>
            <a:endParaRPr sz="16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1285b463be_0_0:notes"/>
          <p:cNvSpPr/>
          <p:nvPr>
            <p:ph idx="2" type="sldImg"/>
          </p:nvPr>
        </p:nvSpPr>
        <p:spPr>
          <a:xfrm>
            <a:off x="38120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1285b463b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To what extent has AI impacted or changed the way you search for information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A.	It hasn’t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B.	I’m experimenting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C. 	My </a:t>
            </a:r>
            <a:r>
              <a:rPr i="1" lang="en"/>
              <a:t>search</a:t>
            </a:r>
            <a:r>
              <a:rPr lang="en"/>
              <a:t> life has changed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fb9082e71d_0_51:notes"/>
          <p:cNvSpPr/>
          <p:nvPr>
            <p:ph idx="2" type="sldImg"/>
          </p:nvPr>
        </p:nvSpPr>
        <p:spPr>
          <a:xfrm>
            <a:off x="38120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" name="Google Shape;181;g2fb9082e71d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/>
              <a:t>Lets focus here on the impact of AI on Search technology and search </a:t>
            </a:r>
            <a:r>
              <a:rPr lang="en" sz="1500"/>
              <a:t>behaviour</a:t>
            </a:r>
            <a:endParaRPr sz="15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1669bb2de5_0_11:notes"/>
          <p:cNvSpPr/>
          <p:nvPr>
            <p:ph idx="2" type="sldImg"/>
          </p:nvPr>
        </p:nvSpPr>
        <p:spPr>
          <a:xfrm>
            <a:off x="38120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" name="Google Shape;186;g31669bb2de5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Lets start </a:t>
            </a:r>
            <a:r>
              <a:rPr lang="en" sz="1500"/>
              <a:t>with</a:t>
            </a:r>
            <a:r>
              <a:rPr lang="en" sz="1500"/>
              <a:t> ways of searching</a:t>
            </a:r>
            <a:br>
              <a:rPr lang="en" sz="1500"/>
            </a:br>
            <a:br>
              <a:rPr lang="en" sz="1500"/>
            </a:br>
            <a:r>
              <a:rPr lang="en" sz="1500"/>
              <a:t>Ask Andy - what are your standout AI/Search changes </a:t>
            </a:r>
            <a:endParaRPr sz="15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268668ee65_0_0:notes"/>
          <p:cNvSpPr/>
          <p:nvPr>
            <p:ph idx="2" type="sldImg"/>
          </p:nvPr>
        </p:nvSpPr>
        <p:spPr>
          <a:xfrm>
            <a:off x="38120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g3268668ee6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Love it or hate it We have to talk about this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The evolution from SGE to AIO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What does it mean for the SERP?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Let’s look at an example…</a:t>
            </a:r>
            <a:endParaRPr sz="15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27ea3b98f5_0_0:notes"/>
          <p:cNvSpPr/>
          <p:nvPr>
            <p:ph idx="2" type="sldImg"/>
          </p:nvPr>
        </p:nvSpPr>
        <p:spPr>
          <a:xfrm>
            <a:off x="38120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27ea3b98f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What do you think of today’s AIO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A.	I want it gone!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B.	</a:t>
            </a:r>
            <a:r>
              <a:rPr lang="en"/>
              <a:t>It’s</a:t>
            </a:r>
            <a:r>
              <a:rPr lang="en"/>
              <a:t> better than it was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C. 	</a:t>
            </a:r>
            <a:r>
              <a:rPr lang="en"/>
              <a:t>It's</a:t>
            </a:r>
            <a:r>
              <a:rPr lang="en"/>
              <a:t> the future!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pi-datametrics.com/" TargetMode="External"/><Relationship Id="rId3" Type="http://schemas.openxmlformats.org/officeDocument/2006/relationships/image" Target="../media/image5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pi-datametrics.com/" TargetMode="External"/><Relationship Id="rId3" Type="http://schemas.openxmlformats.org/officeDocument/2006/relationships/image" Target="../media/image5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facebook.com/pidatametrics/" TargetMode="External"/><Relationship Id="rId10" Type="http://schemas.openxmlformats.org/officeDocument/2006/relationships/image" Target="../media/image23.png"/><Relationship Id="rId13" Type="http://schemas.openxmlformats.org/officeDocument/2006/relationships/hyperlink" Target="https://pi-datametrics.com/" TargetMode="External"/><Relationship Id="rId1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4.jpg"/><Relationship Id="rId3" Type="http://schemas.openxmlformats.org/officeDocument/2006/relationships/hyperlink" Target="https://www.youtube.com/c/Pi-datametrics" TargetMode="External"/><Relationship Id="rId4" Type="http://schemas.openxmlformats.org/officeDocument/2006/relationships/image" Target="../media/image16.png"/><Relationship Id="rId9" Type="http://schemas.openxmlformats.org/officeDocument/2006/relationships/hyperlink" Target="https://www.instagram.com/pidatametrics/?hl=en" TargetMode="External"/><Relationship Id="rId14" Type="http://schemas.openxmlformats.org/officeDocument/2006/relationships/image" Target="../media/image9.png"/><Relationship Id="rId5" Type="http://schemas.openxmlformats.org/officeDocument/2006/relationships/hyperlink" Target="https://uk.linkedin.com/company/pi-datametrics" TargetMode="External"/><Relationship Id="rId6" Type="http://schemas.openxmlformats.org/officeDocument/2006/relationships/image" Target="../media/image18.png"/><Relationship Id="rId7" Type="http://schemas.openxmlformats.org/officeDocument/2006/relationships/hyperlink" Target="https://twitter.com/PiDatametrics?ref_src=twsrc%5Egoogle%7Ctwcamp%5Eserp%7Ctwgr%5Eauthor" TargetMode="External"/><Relationship Id="rId8" Type="http://schemas.openxmlformats.org/officeDocument/2006/relationships/image" Target="../media/image2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hyperlink" Target="https://pi-datametrics.com/" TargetMode="External"/><Relationship Id="rId4" Type="http://schemas.openxmlformats.org/officeDocument/2006/relationships/image" Target="../media/image5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pi-datametrics.com/" TargetMode="External"/><Relationship Id="rId3" Type="http://schemas.openxmlformats.org/officeDocument/2006/relationships/image" Target="../media/image5.png"/></Relationships>
</file>

<file path=ppt/slideLayouts/_rels/slideLayout20.xml.rels><?xml version="1.0" encoding="UTF-8" standalone="yes"?><Relationships xmlns="http://schemas.openxmlformats.org/package/2006/relationships"><Relationship Id="rId11" Type="http://schemas.openxmlformats.org/officeDocument/2006/relationships/image" Target="../media/image6.png"/><Relationship Id="rId10" Type="http://schemas.openxmlformats.org/officeDocument/2006/relationships/hyperlink" Target="https://www.instagram.com/pidatametrics/?hl=en" TargetMode="External"/><Relationship Id="rId13" Type="http://schemas.openxmlformats.org/officeDocument/2006/relationships/image" Target="../media/image10.png"/><Relationship Id="rId12" Type="http://schemas.openxmlformats.org/officeDocument/2006/relationships/hyperlink" Target="https://www.facebook.com/pidatametrics/" TargetMode="External"/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pi-datametrics.com/" TargetMode="External"/><Relationship Id="rId3" Type="http://schemas.openxmlformats.org/officeDocument/2006/relationships/image" Target="../media/image5.png"/><Relationship Id="rId4" Type="http://schemas.openxmlformats.org/officeDocument/2006/relationships/hyperlink" Target="https://www.youtube.com/c/Pi-datametrics" TargetMode="External"/><Relationship Id="rId9" Type="http://schemas.openxmlformats.org/officeDocument/2006/relationships/image" Target="../media/image8.png"/><Relationship Id="rId5" Type="http://schemas.openxmlformats.org/officeDocument/2006/relationships/image" Target="../media/image4.png"/><Relationship Id="rId6" Type="http://schemas.openxmlformats.org/officeDocument/2006/relationships/hyperlink" Target="https://uk.linkedin.com/company/pi-datametrics" TargetMode="External"/><Relationship Id="rId7" Type="http://schemas.openxmlformats.org/officeDocument/2006/relationships/image" Target="../media/image3.png"/><Relationship Id="rId8" Type="http://schemas.openxmlformats.org/officeDocument/2006/relationships/hyperlink" Target="https://twitter.com/PiDatametrics?ref_src=twsrc%5Egoogle%7Ctwcamp%5Eserp%7Ctwgr%5Eauthor" TargetMode="Externa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pi-datametrics.com/" TargetMode="External"/><Relationship Id="rId3" Type="http://schemas.openxmlformats.org/officeDocument/2006/relationships/image" Target="../media/image5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pi-datametrics.com/" TargetMode="External"/><Relationship Id="rId3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pi-datametrics.com/" TargetMode="External"/><Relationship Id="rId3" Type="http://schemas.openxmlformats.org/officeDocument/2006/relationships/image" Target="../media/image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pi-datametrics.com/" TargetMode="External"/><Relationship Id="rId3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pi-datametrics.com/" TargetMode="External"/><Relationship Id="rId3" Type="http://schemas.openxmlformats.org/officeDocument/2006/relationships/image" Target="../media/image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1" Type="http://schemas.openxmlformats.org/officeDocument/2006/relationships/image" Target="../media/image6.png"/><Relationship Id="rId10" Type="http://schemas.openxmlformats.org/officeDocument/2006/relationships/hyperlink" Target="https://www.instagram.com/pidatametrics/?hl=en" TargetMode="External"/><Relationship Id="rId13" Type="http://schemas.openxmlformats.org/officeDocument/2006/relationships/image" Target="../media/image10.png"/><Relationship Id="rId12" Type="http://schemas.openxmlformats.org/officeDocument/2006/relationships/hyperlink" Target="https://www.facebook.com/pidatametrics/" TargetMode="External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hyperlink" Target="https://www.pi-datametrics.com/" TargetMode="External"/><Relationship Id="rId4" Type="http://schemas.openxmlformats.org/officeDocument/2006/relationships/hyperlink" Target="https://www.youtube.com/c/Pi-datametrics" TargetMode="External"/><Relationship Id="rId9" Type="http://schemas.openxmlformats.org/officeDocument/2006/relationships/image" Target="../media/image8.png"/><Relationship Id="rId15" Type="http://schemas.openxmlformats.org/officeDocument/2006/relationships/image" Target="../media/image5.png"/><Relationship Id="rId14" Type="http://schemas.openxmlformats.org/officeDocument/2006/relationships/hyperlink" Target="https://pi-datametrics.com/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uk.linkedin.com/company/pi-datametrics" TargetMode="External"/><Relationship Id="rId7" Type="http://schemas.openxmlformats.org/officeDocument/2006/relationships/image" Target="../media/image3.png"/><Relationship Id="rId8" Type="http://schemas.openxmlformats.org/officeDocument/2006/relationships/hyperlink" Target="https://twitter.com/PiDatametrics?ref_src=twsrc%5Egoogle%7Ctwcamp%5Eserp%7Ctwgr%5Eauthor" TargetMode="Externa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pi-datametrics.com/" TargetMode="External"/><Relationship Id="rId3" Type="http://schemas.openxmlformats.org/officeDocument/2006/relationships/image" Target="../media/image5.png"/><Relationship Id="rId4" Type="http://schemas.openxmlformats.org/officeDocument/2006/relationships/hyperlink" Target="https://pi-datametrics.com/sign-up-for-a-demo/" TargetMode="External"/><Relationship Id="rId5" Type="http://schemas.openxmlformats.org/officeDocument/2006/relationships/hyperlink" Target="https://pi-datametrics.com/sign-up-for-a-demo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me / Chapter">
  <p:cSld name="CUSTOM_1_3_1_1_1_1_1_1_1_1_1_1_1_1_1_1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2"/>
          <p:cNvSpPr/>
          <p:nvPr/>
        </p:nvSpPr>
        <p:spPr>
          <a:xfrm>
            <a:off x="0" y="0"/>
            <a:ext cx="9153000" cy="5148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EF4DE"/>
              </a:gs>
            </a:gsLst>
            <a:lin ang="1890073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" name="Google Shape;8;p2"/>
          <p:cNvCxnSpPr/>
          <p:nvPr/>
        </p:nvCxnSpPr>
        <p:spPr>
          <a:xfrm>
            <a:off x="403350" y="4523072"/>
            <a:ext cx="8344200" cy="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" name="Google Shape;9;p2"/>
          <p:cNvCxnSpPr/>
          <p:nvPr/>
        </p:nvCxnSpPr>
        <p:spPr>
          <a:xfrm>
            <a:off x="1446000" y="4753896"/>
            <a:ext cx="0" cy="2043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0" name="Google Shape;10;p2">
            <a:hlinkClick r:id="rId2"/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350" y="4764605"/>
            <a:ext cx="893697" cy="182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1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aphite / Slide">
  <p:cSld name="CUSTOM_1_3_1_1_1_1_1_1_1_1_1_1_1_1_1_1_2_1_1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F3F3F3"/>
              </a:gs>
            </a:gsLst>
            <a:lin ang="1890073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F3F3F3"/>
              </a:gs>
            </a:gsLst>
            <a:lin ang="1890073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7" name="Google Shape;57;p12"/>
          <p:cNvCxnSpPr/>
          <p:nvPr/>
        </p:nvCxnSpPr>
        <p:spPr>
          <a:xfrm>
            <a:off x="403350" y="4523072"/>
            <a:ext cx="8344200" cy="0"/>
          </a:xfrm>
          <a:prstGeom prst="straightConnector1">
            <a:avLst/>
          </a:prstGeom>
          <a:noFill/>
          <a:ln cap="flat" cmpd="sng" w="9525">
            <a:solidFill>
              <a:srgbClr val="44444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8" name="Google Shape;58;p12"/>
          <p:cNvCxnSpPr/>
          <p:nvPr/>
        </p:nvCxnSpPr>
        <p:spPr>
          <a:xfrm>
            <a:off x="1446000" y="4753896"/>
            <a:ext cx="0" cy="204300"/>
          </a:xfrm>
          <a:prstGeom prst="straightConnector1">
            <a:avLst/>
          </a:prstGeom>
          <a:noFill/>
          <a:ln cap="flat" cmpd="sng" w="9525">
            <a:solidFill>
              <a:srgbClr val="444444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9" name="Google Shape;59;p12">
            <a:hlinkClick r:id="rId2"/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350" y="4764605"/>
            <a:ext cx="893697" cy="182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CUSTOM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TITLE_4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bleed">
  <p:cSld name="TITLE_4_1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5"/>
          <p:cNvPicPr preferRelativeResize="0"/>
          <p:nvPr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0" y="0"/>
            <a:ext cx="9159910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" name="Google Shape;64;p15"/>
          <p:cNvGrpSpPr/>
          <p:nvPr/>
        </p:nvGrpSpPr>
        <p:grpSpPr>
          <a:xfrm>
            <a:off x="403350" y="4523072"/>
            <a:ext cx="8344200" cy="628403"/>
            <a:chOff x="403350" y="4523072"/>
            <a:chExt cx="8344200" cy="628403"/>
          </a:xfrm>
        </p:grpSpPr>
        <p:cxnSp>
          <p:nvCxnSpPr>
            <p:cNvPr id="65" name="Google Shape;65;p15"/>
            <p:cNvCxnSpPr/>
            <p:nvPr/>
          </p:nvCxnSpPr>
          <p:spPr>
            <a:xfrm>
              <a:off x="403350" y="4523072"/>
              <a:ext cx="8344200" cy="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66" name="Google Shape;66;p15"/>
            <p:cNvGrpSpPr/>
            <p:nvPr/>
          </p:nvGrpSpPr>
          <p:grpSpPr>
            <a:xfrm>
              <a:off x="1598401" y="4764601"/>
              <a:ext cx="1118776" cy="182890"/>
              <a:chOff x="536788" y="5508730"/>
              <a:chExt cx="1676321" cy="274321"/>
            </a:xfrm>
          </p:grpSpPr>
          <p:pic>
            <p:nvPicPr>
              <p:cNvPr id="67" name="Google Shape;67;p15">
                <a:hlinkClick r:id="rId3"/>
              </p:cNvPr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536788" y="5508730"/>
                <a:ext cx="274321" cy="27432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68;p15">
                <a:hlinkClick r:id="rId5"/>
              </p:cNvPr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887288" y="5508730"/>
                <a:ext cx="274321" cy="27432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9" name="Google Shape;69;p15">
                <a:hlinkClick r:id="rId7"/>
              </p:cNvPr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1237788" y="5508730"/>
                <a:ext cx="274321" cy="27432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0" name="Google Shape;70;p15">
                <a:hlinkClick r:id="rId9"/>
              </p:cNvPr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1588288" y="5508730"/>
                <a:ext cx="274321" cy="27432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1" name="Google Shape;71;p15">
                <a:hlinkClick r:id="rId11"/>
              </p:cNvPr>
              <p:cNvPicPr preferRelativeResize="0"/>
              <p:nvPr/>
            </p:nvPicPr>
            <p:blipFill>
              <a:blip r:embed="rId12">
                <a:alphaModFix/>
              </a:blip>
              <a:stretch>
                <a:fillRect/>
              </a:stretch>
            </p:blipFill>
            <p:spPr>
              <a:xfrm>
                <a:off x="1938788" y="5508730"/>
                <a:ext cx="274321" cy="27432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72" name="Google Shape;72;p15"/>
            <p:cNvCxnSpPr/>
            <p:nvPr/>
          </p:nvCxnSpPr>
          <p:spPr>
            <a:xfrm>
              <a:off x="1446000" y="4753896"/>
              <a:ext cx="0" cy="2043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pic>
          <p:nvPicPr>
            <p:cNvPr id="73" name="Google Shape;73;p15">
              <a:hlinkClick r:id="rId13"/>
            </p:cNvPr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403350" y="4764605"/>
              <a:ext cx="893697" cy="1828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" name="Google Shape;74;p15"/>
            <p:cNvSpPr txBox="1"/>
            <p:nvPr/>
          </p:nvSpPr>
          <p:spPr>
            <a:xfrm>
              <a:off x="4229700" y="4558075"/>
              <a:ext cx="4517700" cy="59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pi-datametrics.com | @PiDatametrics | @JonEarnshaw | </a:t>
              </a:r>
              <a:r>
                <a:rPr b="1" lang="en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#brightonSEO </a:t>
              </a:r>
              <a:endParaRPr b="1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otbar Scarlett">
  <p:cSld name="CUSTOM_1_3_1_1_1_1_1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/>
          <p:nvPr/>
        </p:nvSpPr>
        <p:spPr>
          <a:xfrm>
            <a:off x="-62" y="4756575"/>
            <a:ext cx="9144000" cy="393900"/>
          </a:xfrm>
          <a:prstGeom prst="rect">
            <a:avLst/>
          </a:prstGeom>
          <a:solidFill>
            <a:srgbClr val="25629E"/>
          </a:solidFill>
          <a:ln>
            <a:noFill/>
          </a:ln>
        </p:spPr>
        <p:txBody>
          <a:bodyPr anchorCtr="0" anchor="ctr" bIns="83575" lIns="83575" spcFirstLastPara="1" rIns="83575" wrap="square" tIns="83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" name="Google Shape;77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1159" y="4804936"/>
            <a:ext cx="997379" cy="279413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/>
        </p:nvSpPr>
        <p:spPr>
          <a:xfrm>
            <a:off x="8463213" y="4756575"/>
            <a:ext cx="312000" cy="39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25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8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b="1" sz="8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9" name="Google Shape;79;p16"/>
          <p:cNvSpPr/>
          <p:nvPr/>
        </p:nvSpPr>
        <p:spPr>
          <a:xfrm>
            <a:off x="-50" y="0"/>
            <a:ext cx="9144000" cy="4756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otbar Lime Green">
  <p:cSld name="CUSTOM_1_3_1_1_1_1_1_1_1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1159" y="4804936"/>
            <a:ext cx="997379" cy="279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5">
  <p:cSld name="TITLE_5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84" name="Google Shape;84;p1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5" name="Google Shape;85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ront cover 02">
  <p:cSld name="TITLE_3_2_1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" y="0"/>
            <a:ext cx="9144000" cy="514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9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348" y="409312"/>
            <a:ext cx="1361743" cy="276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ront cover 02 1">
  <p:cSld name="TITLE_3_2_1_1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" y="0"/>
            <a:ext cx="9144000" cy="514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me / Slide">
  <p:cSld name="CUSTOM_1_3_1_1_1_1_1_1_1_1_1_1_1_1_1_1_2">
    <p:bg>
      <p:bgPr>
        <a:solidFill>
          <a:srgbClr val="FFFFFF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6EFCC">
                  <a:alpha val="25098"/>
                </a:srgbClr>
              </a:gs>
            </a:gsLst>
            <a:lin ang="1890073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" name="Google Shape;13;p3"/>
          <p:cNvCxnSpPr/>
          <p:nvPr/>
        </p:nvCxnSpPr>
        <p:spPr>
          <a:xfrm>
            <a:off x="403350" y="4523072"/>
            <a:ext cx="8344200" cy="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" name="Google Shape;14;p3"/>
          <p:cNvCxnSpPr/>
          <p:nvPr/>
        </p:nvCxnSpPr>
        <p:spPr>
          <a:xfrm>
            <a:off x="1446000" y="4753896"/>
            <a:ext cx="0" cy="2043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5" name="Google Shape;15;p3">
            <a:hlinkClick r:id="rId2"/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350" y="4764605"/>
            <a:ext cx="893697" cy="182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aphite / Slide 1">
  <p:cSld name="CUSTOM_1_3_1_1_3_1_1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1"/>
          <p:cNvSpPr txBox="1"/>
          <p:nvPr>
            <p:ph type="title"/>
          </p:nvPr>
        </p:nvSpPr>
        <p:spPr>
          <a:xfrm>
            <a:off x="403350" y="205900"/>
            <a:ext cx="83304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3" name="Google Shape;93;p21"/>
          <p:cNvSpPr txBox="1"/>
          <p:nvPr>
            <p:ph idx="1" type="subTitle"/>
          </p:nvPr>
        </p:nvSpPr>
        <p:spPr>
          <a:xfrm>
            <a:off x="403350" y="509577"/>
            <a:ext cx="8344200" cy="1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74727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74727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74727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74727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74727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74727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74727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74727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74727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cxnSp>
        <p:nvCxnSpPr>
          <p:cNvPr id="94" name="Google Shape;94;p21"/>
          <p:cNvCxnSpPr/>
          <p:nvPr/>
        </p:nvCxnSpPr>
        <p:spPr>
          <a:xfrm>
            <a:off x="1446000" y="4753896"/>
            <a:ext cx="0" cy="204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95" name="Google Shape;95;p21">
            <a:hlinkClick r:id="rId2"/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350" y="4764605"/>
            <a:ext cx="893697" cy="182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" name="Google Shape;96;p21"/>
          <p:cNvCxnSpPr/>
          <p:nvPr/>
        </p:nvCxnSpPr>
        <p:spPr>
          <a:xfrm>
            <a:off x="403350" y="4550322"/>
            <a:ext cx="83442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97" name="Google Shape;97;p21"/>
          <p:cNvGrpSpPr/>
          <p:nvPr/>
        </p:nvGrpSpPr>
        <p:grpSpPr>
          <a:xfrm>
            <a:off x="1598401" y="4764601"/>
            <a:ext cx="1118776" cy="182890"/>
            <a:chOff x="536788" y="5508730"/>
            <a:chExt cx="1676321" cy="274321"/>
          </a:xfrm>
        </p:grpSpPr>
        <p:pic>
          <p:nvPicPr>
            <p:cNvPr id="98" name="Google Shape;98;p21">
              <a:hlinkClick r:id="rId4"/>
            </p:cNvPr>
            <p:cNvPicPr preferRelativeResize="0"/>
            <p:nvPr/>
          </p:nvPicPr>
          <p:blipFill>
            <a:blip r:embed="rId5">
              <a:alphaModFix amt="40000"/>
            </a:blip>
            <a:stretch>
              <a:fillRect/>
            </a:stretch>
          </p:blipFill>
          <p:spPr>
            <a:xfrm>
              <a:off x="536788" y="5508730"/>
              <a:ext cx="274321" cy="2743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99;p21">
              <a:hlinkClick r:id="rId6"/>
            </p:cNvPr>
            <p:cNvPicPr preferRelativeResize="0"/>
            <p:nvPr/>
          </p:nvPicPr>
          <p:blipFill>
            <a:blip r:embed="rId7">
              <a:alphaModFix amt="40000"/>
            </a:blip>
            <a:stretch>
              <a:fillRect/>
            </a:stretch>
          </p:blipFill>
          <p:spPr>
            <a:xfrm>
              <a:off x="887288" y="5508730"/>
              <a:ext cx="274321" cy="2743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Google Shape;100;p21">
              <a:hlinkClick r:id="rId8"/>
            </p:cNvPr>
            <p:cNvPicPr preferRelativeResize="0"/>
            <p:nvPr/>
          </p:nvPicPr>
          <p:blipFill>
            <a:blip r:embed="rId9">
              <a:alphaModFix amt="40000"/>
            </a:blip>
            <a:stretch>
              <a:fillRect/>
            </a:stretch>
          </p:blipFill>
          <p:spPr>
            <a:xfrm>
              <a:off x="1237788" y="5508730"/>
              <a:ext cx="274321" cy="2743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Google Shape;101;p21">
              <a:hlinkClick r:id="rId10"/>
            </p:cNvPr>
            <p:cNvPicPr preferRelativeResize="0"/>
            <p:nvPr/>
          </p:nvPicPr>
          <p:blipFill>
            <a:blip r:embed="rId11">
              <a:alphaModFix amt="40000"/>
            </a:blip>
            <a:stretch>
              <a:fillRect/>
            </a:stretch>
          </p:blipFill>
          <p:spPr>
            <a:xfrm>
              <a:off x="1588288" y="5508730"/>
              <a:ext cx="274321" cy="2743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102;p21">
              <a:hlinkClick r:id="rId12"/>
            </p:cNvPr>
            <p:cNvPicPr preferRelativeResize="0"/>
            <p:nvPr/>
          </p:nvPicPr>
          <p:blipFill>
            <a:blip r:embed="rId13">
              <a:alphaModFix amt="40000"/>
            </a:blip>
            <a:stretch>
              <a:fillRect/>
            </a:stretch>
          </p:blipFill>
          <p:spPr>
            <a:xfrm>
              <a:off x="1938788" y="5508730"/>
              <a:ext cx="274321" cy="2743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3" name="Google Shape;103;p21"/>
          <p:cNvSpPr txBox="1"/>
          <p:nvPr/>
        </p:nvSpPr>
        <p:spPr>
          <a:xfrm>
            <a:off x="4229700" y="4558075"/>
            <a:ext cx="45177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rPr>
              <a:t>pi-datametrics.com | @PiDatametrics | @JonEarnshaw</a:t>
            </a:r>
            <a:endParaRPr b="1" sz="1000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column">
  <p:cSld name="ONE_COLUMN_TEXT_1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2"/>
          <p:cNvSpPr txBox="1"/>
          <p:nvPr>
            <p:ph type="title"/>
          </p:nvPr>
        </p:nvSpPr>
        <p:spPr>
          <a:xfrm>
            <a:off x="395275" y="741475"/>
            <a:ext cx="1976400" cy="89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6" name="Google Shape;106;p22"/>
          <p:cNvSpPr txBox="1"/>
          <p:nvPr>
            <p:ph idx="12" type="sldNum"/>
          </p:nvPr>
        </p:nvSpPr>
        <p:spPr>
          <a:xfrm>
            <a:off x="311708" y="46368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buNone/>
              <a:defRPr sz="800">
                <a:solidFill>
                  <a:srgbClr val="9493A8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 rtl="0" algn="l">
              <a:buNone/>
              <a:defRPr sz="800">
                <a:solidFill>
                  <a:srgbClr val="9493A8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lvl="2" rtl="0" algn="l">
              <a:buNone/>
              <a:defRPr sz="800">
                <a:solidFill>
                  <a:srgbClr val="9493A8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lvl="3" rtl="0" algn="l">
              <a:buNone/>
              <a:defRPr sz="800">
                <a:solidFill>
                  <a:srgbClr val="9493A8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lvl="4" rtl="0" algn="l">
              <a:buNone/>
              <a:defRPr sz="800">
                <a:solidFill>
                  <a:srgbClr val="9493A8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lvl="5" rtl="0" algn="l">
              <a:buNone/>
              <a:defRPr sz="800">
                <a:solidFill>
                  <a:srgbClr val="9493A8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lvl="6" rtl="0" algn="l">
              <a:buNone/>
              <a:defRPr sz="800">
                <a:solidFill>
                  <a:srgbClr val="9493A8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lvl="7" rtl="0" algn="l">
              <a:buNone/>
              <a:defRPr sz="800">
                <a:solidFill>
                  <a:srgbClr val="9493A8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lvl="8" rtl="0" algn="l">
              <a:buNone/>
              <a:defRPr sz="800">
                <a:solidFill>
                  <a:srgbClr val="9493A8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7" name="Google Shape;107;p22"/>
          <p:cNvSpPr txBox="1"/>
          <p:nvPr>
            <p:ph idx="1" type="subTitle"/>
          </p:nvPr>
        </p:nvSpPr>
        <p:spPr>
          <a:xfrm>
            <a:off x="4638750" y="914400"/>
            <a:ext cx="1976400" cy="2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"/>
              <a:buNone/>
              <a:defRPr sz="1400">
                <a:latin typeface="Albert Sans"/>
                <a:ea typeface="Albert Sans"/>
                <a:cs typeface="Albert Sans"/>
                <a:sym typeface="Albert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lbert Sans"/>
              <a:buNone/>
              <a:defRPr sz="1400">
                <a:latin typeface="Albert Sans"/>
                <a:ea typeface="Albert Sans"/>
                <a:cs typeface="Albert Sans"/>
                <a:sym typeface="Albert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lbert Sans"/>
              <a:buNone/>
              <a:defRPr sz="1400">
                <a:latin typeface="Albert Sans"/>
                <a:ea typeface="Albert Sans"/>
                <a:cs typeface="Albert Sans"/>
                <a:sym typeface="Albert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lbert Sans"/>
              <a:buNone/>
              <a:defRPr sz="1400">
                <a:latin typeface="Albert Sans"/>
                <a:ea typeface="Albert Sans"/>
                <a:cs typeface="Albert Sans"/>
                <a:sym typeface="Albert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lbert Sans"/>
              <a:buNone/>
              <a:defRPr sz="1400">
                <a:latin typeface="Albert Sans"/>
                <a:ea typeface="Albert Sans"/>
                <a:cs typeface="Albert Sans"/>
                <a:sym typeface="Albert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lbert Sans"/>
              <a:buNone/>
              <a:defRPr sz="1400">
                <a:latin typeface="Albert Sans"/>
                <a:ea typeface="Albert Sans"/>
                <a:cs typeface="Albert Sans"/>
                <a:sym typeface="Albert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lbert Sans"/>
              <a:buNone/>
              <a:defRPr sz="1400">
                <a:latin typeface="Albert Sans"/>
                <a:ea typeface="Albert Sans"/>
                <a:cs typeface="Albert Sans"/>
                <a:sym typeface="Albert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lbert Sans"/>
              <a:buNone/>
              <a:defRPr sz="1400">
                <a:latin typeface="Albert Sans"/>
                <a:ea typeface="Albert Sans"/>
                <a:cs typeface="Albert Sans"/>
                <a:sym typeface="Albert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lbert Sans"/>
              <a:buNone/>
              <a:defRPr sz="1400"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/>
        </p:txBody>
      </p:sp>
      <p:sp>
        <p:nvSpPr>
          <p:cNvPr id="108" name="Google Shape;108;p22"/>
          <p:cNvSpPr txBox="1"/>
          <p:nvPr>
            <p:ph idx="2" type="body"/>
          </p:nvPr>
        </p:nvSpPr>
        <p:spPr>
          <a:xfrm>
            <a:off x="4634750" y="1244375"/>
            <a:ext cx="1976400" cy="7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0D1F"/>
              </a:buClr>
              <a:buSzPts val="900"/>
              <a:buFont typeface="Albert Sans"/>
              <a:buChar char="●"/>
              <a:defRPr sz="900">
                <a:solidFill>
                  <a:srgbClr val="040D1F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indent="-2794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0D1F"/>
              </a:buClr>
              <a:buSzPts val="800"/>
              <a:buFont typeface="Albert Sans"/>
              <a:buChar char="○"/>
              <a:defRPr sz="800">
                <a:solidFill>
                  <a:srgbClr val="040D1F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indent="-2667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0D1F"/>
              </a:buClr>
              <a:buSzPts val="600"/>
              <a:buFont typeface="Albert Sans"/>
              <a:buChar char="■"/>
              <a:defRPr sz="600">
                <a:solidFill>
                  <a:srgbClr val="040D1F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indent="-2667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0D1F"/>
              </a:buClr>
              <a:buSzPts val="600"/>
              <a:buFont typeface="Albert Sans"/>
              <a:buChar char="●"/>
              <a:defRPr sz="600">
                <a:solidFill>
                  <a:srgbClr val="040D1F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indent="-2667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0D1F"/>
              </a:buClr>
              <a:buSzPts val="600"/>
              <a:buFont typeface="Albert Sans"/>
              <a:buChar char="○"/>
              <a:defRPr sz="600">
                <a:solidFill>
                  <a:srgbClr val="040D1F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indent="-2667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0D1F"/>
              </a:buClr>
              <a:buSzPts val="600"/>
              <a:buFont typeface="Albert Sans"/>
              <a:buChar char="■"/>
              <a:defRPr sz="600">
                <a:solidFill>
                  <a:srgbClr val="040D1F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indent="-2667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0D1F"/>
              </a:buClr>
              <a:buSzPts val="600"/>
              <a:buFont typeface="Albert Sans"/>
              <a:buChar char="●"/>
              <a:defRPr sz="600">
                <a:solidFill>
                  <a:srgbClr val="040D1F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indent="-2667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0D1F"/>
              </a:buClr>
              <a:buSzPts val="600"/>
              <a:buFont typeface="Albert Sans"/>
              <a:buChar char="○"/>
              <a:defRPr sz="600">
                <a:solidFill>
                  <a:srgbClr val="040D1F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indent="-2667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0D1F"/>
              </a:buClr>
              <a:buSzPts val="600"/>
              <a:buFont typeface="Albert Sans"/>
              <a:buChar char="■"/>
              <a:defRPr sz="600">
                <a:solidFill>
                  <a:srgbClr val="040D1F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3" type="subTitle"/>
          </p:nvPr>
        </p:nvSpPr>
        <p:spPr>
          <a:xfrm>
            <a:off x="4640750" y="2357450"/>
            <a:ext cx="1976400" cy="2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"/>
              <a:buNone/>
              <a:defRPr>
                <a:latin typeface="Albert Sans"/>
                <a:ea typeface="Albert Sans"/>
                <a:cs typeface="Albert Sans"/>
                <a:sym typeface="Albert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lbert Sans"/>
              <a:buNone/>
              <a:defRPr>
                <a:latin typeface="Albert Sans"/>
                <a:ea typeface="Albert Sans"/>
                <a:cs typeface="Albert Sans"/>
                <a:sym typeface="Albert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lbert Sans"/>
              <a:buNone/>
              <a:defRPr>
                <a:latin typeface="Albert Sans"/>
                <a:ea typeface="Albert Sans"/>
                <a:cs typeface="Albert Sans"/>
                <a:sym typeface="Albert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lbert Sans"/>
              <a:buNone/>
              <a:defRPr>
                <a:latin typeface="Albert Sans"/>
                <a:ea typeface="Albert Sans"/>
                <a:cs typeface="Albert Sans"/>
                <a:sym typeface="Albert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lbert Sans"/>
              <a:buNone/>
              <a:defRPr>
                <a:latin typeface="Albert Sans"/>
                <a:ea typeface="Albert Sans"/>
                <a:cs typeface="Albert Sans"/>
                <a:sym typeface="Albert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lbert Sans"/>
              <a:buNone/>
              <a:defRPr>
                <a:latin typeface="Albert Sans"/>
                <a:ea typeface="Albert Sans"/>
                <a:cs typeface="Albert Sans"/>
                <a:sym typeface="Albert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lbert Sans"/>
              <a:buNone/>
              <a:defRPr>
                <a:latin typeface="Albert Sans"/>
                <a:ea typeface="Albert Sans"/>
                <a:cs typeface="Albert Sans"/>
                <a:sym typeface="Albert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lbert Sans"/>
              <a:buNone/>
              <a:defRPr>
                <a:latin typeface="Albert Sans"/>
                <a:ea typeface="Albert Sans"/>
                <a:cs typeface="Albert Sans"/>
                <a:sym typeface="Albert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lbert Sans"/>
              <a:buNone/>
              <a:defRPr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4" type="body"/>
          </p:nvPr>
        </p:nvSpPr>
        <p:spPr>
          <a:xfrm>
            <a:off x="4636750" y="2687425"/>
            <a:ext cx="1976400" cy="7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0D1F"/>
              </a:buClr>
              <a:buSzPts val="900"/>
              <a:buFont typeface="Albert Sans"/>
              <a:buChar char="●"/>
              <a:defRPr sz="900">
                <a:solidFill>
                  <a:srgbClr val="040D1F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indent="-2794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0D1F"/>
              </a:buClr>
              <a:buSzPts val="800"/>
              <a:buFont typeface="Albert Sans"/>
              <a:buChar char="○"/>
              <a:defRPr sz="800">
                <a:solidFill>
                  <a:srgbClr val="040D1F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indent="-2667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0D1F"/>
              </a:buClr>
              <a:buSzPts val="600"/>
              <a:buFont typeface="Albert Sans"/>
              <a:buChar char="■"/>
              <a:defRPr sz="600">
                <a:solidFill>
                  <a:srgbClr val="040D1F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indent="-2667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0D1F"/>
              </a:buClr>
              <a:buSzPts val="600"/>
              <a:buFont typeface="Albert Sans"/>
              <a:buChar char="●"/>
              <a:defRPr sz="600">
                <a:solidFill>
                  <a:srgbClr val="040D1F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indent="-2667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0D1F"/>
              </a:buClr>
              <a:buSzPts val="600"/>
              <a:buFont typeface="Albert Sans"/>
              <a:buChar char="○"/>
              <a:defRPr sz="600">
                <a:solidFill>
                  <a:srgbClr val="040D1F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indent="-2667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0D1F"/>
              </a:buClr>
              <a:buSzPts val="600"/>
              <a:buFont typeface="Albert Sans"/>
              <a:buChar char="■"/>
              <a:defRPr sz="600">
                <a:solidFill>
                  <a:srgbClr val="040D1F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indent="-2667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0D1F"/>
              </a:buClr>
              <a:buSzPts val="600"/>
              <a:buFont typeface="Albert Sans"/>
              <a:buChar char="●"/>
              <a:defRPr sz="600">
                <a:solidFill>
                  <a:srgbClr val="040D1F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indent="-2667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0D1F"/>
              </a:buClr>
              <a:buSzPts val="600"/>
              <a:buFont typeface="Albert Sans"/>
              <a:buChar char="○"/>
              <a:defRPr sz="600">
                <a:solidFill>
                  <a:srgbClr val="040D1F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indent="-2667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0D1F"/>
              </a:buClr>
              <a:buSzPts val="600"/>
              <a:buFont typeface="Albert Sans"/>
              <a:buChar char="■"/>
              <a:defRPr sz="600">
                <a:solidFill>
                  <a:srgbClr val="040D1F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5" type="subTitle"/>
          </p:nvPr>
        </p:nvSpPr>
        <p:spPr>
          <a:xfrm>
            <a:off x="6770400" y="914400"/>
            <a:ext cx="1976400" cy="2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"/>
              <a:buNone/>
              <a:defRPr>
                <a:latin typeface="Albert Sans"/>
                <a:ea typeface="Albert Sans"/>
                <a:cs typeface="Albert Sans"/>
                <a:sym typeface="Albert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lbert Sans"/>
              <a:buNone/>
              <a:defRPr>
                <a:latin typeface="Albert Sans"/>
                <a:ea typeface="Albert Sans"/>
                <a:cs typeface="Albert Sans"/>
                <a:sym typeface="Albert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lbert Sans"/>
              <a:buNone/>
              <a:defRPr>
                <a:latin typeface="Albert Sans"/>
                <a:ea typeface="Albert Sans"/>
                <a:cs typeface="Albert Sans"/>
                <a:sym typeface="Albert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lbert Sans"/>
              <a:buNone/>
              <a:defRPr>
                <a:latin typeface="Albert Sans"/>
                <a:ea typeface="Albert Sans"/>
                <a:cs typeface="Albert Sans"/>
                <a:sym typeface="Albert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lbert Sans"/>
              <a:buNone/>
              <a:defRPr>
                <a:latin typeface="Albert Sans"/>
                <a:ea typeface="Albert Sans"/>
                <a:cs typeface="Albert Sans"/>
                <a:sym typeface="Albert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lbert Sans"/>
              <a:buNone/>
              <a:defRPr>
                <a:latin typeface="Albert Sans"/>
                <a:ea typeface="Albert Sans"/>
                <a:cs typeface="Albert Sans"/>
                <a:sym typeface="Albert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lbert Sans"/>
              <a:buNone/>
              <a:defRPr>
                <a:latin typeface="Albert Sans"/>
                <a:ea typeface="Albert Sans"/>
                <a:cs typeface="Albert Sans"/>
                <a:sym typeface="Albert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lbert Sans"/>
              <a:buNone/>
              <a:defRPr>
                <a:latin typeface="Albert Sans"/>
                <a:ea typeface="Albert Sans"/>
                <a:cs typeface="Albert Sans"/>
                <a:sym typeface="Albert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lbert Sans"/>
              <a:buNone/>
              <a:defRPr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6" type="body"/>
          </p:nvPr>
        </p:nvSpPr>
        <p:spPr>
          <a:xfrm>
            <a:off x="6766400" y="1244375"/>
            <a:ext cx="1976400" cy="7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0D1F"/>
              </a:buClr>
              <a:buSzPts val="900"/>
              <a:buFont typeface="Albert Sans"/>
              <a:buChar char="●"/>
              <a:defRPr sz="900">
                <a:solidFill>
                  <a:srgbClr val="040D1F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indent="-2794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0D1F"/>
              </a:buClr>
              <a:buSzPts val="800"/>
              <a:buFont typeface="Albert Sans"/>
              <a:buChar char="○"/>
              <a:defRPr sz="800">
                <a:solidFill>
                  <a:srgbClr val="040D1F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indent="-2667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0D1F"/>
              </a:buClr>
              <a:buSzPts val="600"/>
              <a:buFont typeface="Albert Sans"/>
              <a:buChar char="■"/>
              <a:defRPr sz="600">
                <a:solidFill>
                  <a:srgbClr val="040D1F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indent="-2667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0D1F"/>
              </a:buClr>
              <a:buSzPts val="600"/>
              <a:buFont typeface="Albert Sans"/>
              <a:buChar char="●"/>
              <a:defRPr sz="600">
                <a:solidFill>
                  <a:srgbClr val="040D1F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indent="-2667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0D1F"/>
              </a:buClr>
              <a:buSzPts val="600"/>
              <a:buFont typeface="Albert Sans"/>
              <a:buChar char="○"/>
              <a:defRPr sz="600">
                <a:solidFill>
                  <a:srgbClr val="040D1F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indent="-2667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0D1F"/>
              </a:buClr>
              <a:buSzPts val="600"/>
              <a:buFont typeface="Albert Sans"/>
              <a:buChar char="■"/>
              <a:defRPr sz="600">
                <a:solidFill>
                  <a:srgbClr val="040D1F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indent="-2667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0D1F"/>
              </a:buClr>
              <a:buSzPts val="600"/>
              <a:buFont typeface="Albert Sans"/>
              <a:buChar char="●"/>
              <a:defRPr sz="600">
                <a:solidFill>
                  <a:srgbClr val="040D1F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indent="-2667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0D1F"/>
              </a:buClr>
              <a:buSzPts val="600"/>
              <a:buFont typeface="Albert Sans"/>
              <a:buChar char="○"/>
              <a:defRPr sz="600">
                <a:solidFill>
                  <a:srgbClr val="040D1F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indent="-2667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0D1F"/>
              </a:buClr>
              <a:buSzPts val="600"/>
              <a:buFont typeface="Albert Sans"/>
              <a:buChar char="■"/>
              <a:defRPr sz="600">
                <a:solidFill>
                  <a:srgbClr val="040D1F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/>
        </p:txBody>
      </p:sp>
      <p:sp>
        <p:nvSpPr>
          <p:cNvPr id="113" name="Google Shape;113;p22"/>
          <p:cNvSpPr txBox="1"/>
          <p:nvPr>
            <p:ph idx="7" type="subTitle"/>
          </p:nvPr>
        </p:nvSpPr>
        <p:spPr>
          <a:xfrm>
            <a:off x="6770400" y="2357450"/>
            <a:ext cx="1976400" cy="2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"/>
              <a:buNone/>
              <a:defRPr>
                <a:latin typeface="Albert Sans"/>
                <a:ea typeface="Albert Sans"/>
                <a:cs typeface="Albert Sans"/>
                <a:sym typeface="Albert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lbert Sans"/>
              <a:buNone/>
              <a:defRPr>
                <a:latin typeface="Albert Sans"/>
                <a:ea typeface="Albert Sans"/>
                <a:cs typeface="Albert Sans"/>
                <a:sym typeface="Albert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lbert Sans"/>
              <a:buNone/>
              <a:defRPr>
                <a:latin typeface="Albert Sans"/>
                <a:ea typeface="Albert Sans"/>
                <a:cs typeface="Albert Sans"/>
                <a:sym typeface="Albert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lbert Sans"/>
              <a:buNone/>
              <a:defRPr>
                <a:latin typeface="Albert Sans"/>
                <a:ea typeface="Albert Sans"/>
                <a:cs typeface="Albert Sans"/>
                <a:sym typeface="Albert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lbert Sans"/>
              <a:buNone/>
              <a:defRPr>
                <a:latin typeface="Albert Sans"/>
                <a:ea typeface="Albert Sans"/>
                <a:cs typeface="Albert Sans"/>
                <a:sym typeface="Albert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lbert Sans"/>
              <a:buNone/>
              <a:defRPr>
                <a:latin typeface="Albert Sans"/>
                <a:ea typeface="Albert Sans"/>
                <a:cs typeface="Albert Sans"/>
                <a:sym typeface="Albert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lbert Sans"/>
              <a:buNone/>
              <a:defRPr>
                <a:latin typeface="Albert Sans"/>
                <a:ea typeface="Albert Sans"/>
                <a:cs typeface="Albert Sans"/>
                <a:sym typeface="Albert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lbert Sans"/>
              <a:buNone/>
              <a:defRPr>
                <a:latin typeface="Albert Sans"/>
                <a:ea typeface="Albert Sans"/>
                <a:cs typeface="Albert Sans"/>
                <a:sym typeface="Albert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lbert Sans"/>
              <a:buNone/>
              <a:defRPr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/>
        </p:txBody>
      </p:sp>
      <p:sp>
        <p:nvSpPr>
          <p:cNvPr id="114" name="Google Shape;114;p22"/>
          <p:cNvSpPr txBox="1"/>
          <p:nvPr>
            <p:ph idx="8" type="body"/>
          </p:nvPr>
        </p:nvSpPr>
        <p:spPr>
          <a:xfrm>
            <a:off x="6766400" y="2687425"/>
            <a:ext cx="1976400" cy="7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0D1F"/>
              </a:buClr>
              <a:buSzPts val="900"/>
              <a:buFont typeface="Albert Sans"/>
              <a:buChar char="●"/>
              <a:defRPr sz="900">
                <a:solidFill>
                  <a:srgbClr val="040D1F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indent="-2794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0D1F"/>
              </a:buClr>
              <a:buSzPts val="800"/>
              <a:buFont typeface="Albert Sans"/>
              <a:buChar char="○"/>
              <a:defRPr sz="800">
                <a:solidFill>
                  <a:srgbClr val="040D1F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indent="-2667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0D1F"/>
              </a:buClr>
              <a:buSzPts val="600"/>
              <a:buFont typeface="Albert Sans"/>
              <a:buChar char="■"/>
              <a:defRPr sz="600">
                <a:solidFill>
                  <a:srgbClr val="040D1F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indent="-2667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0D1F"/>
              </a:buClr>
              <a:buSzPts val="600"/>
              <a:buFont typeface="Albert Sans"/>
              <a:buChar char="●"/>
              <a:defRPr sz="600">
                <a:solidFill>
                  <a:srgbClr val="040D1F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indent="-2667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0D1F"/>
              </a:buClr>
              <a:buSzPts val="600"/>
              <a:buFont typeface="Albert Sans"/>
              <a:buChar char="○"/>
              <a:defRPr sz="600">
                <a:solidFill>
                  <a:srgbClr val="040D1F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indent="-2667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0D1F"/>
              </a:buClr>
              <a:buSzPts val="600"/>
              <a:buFont typeface="Albert Sans"/>
              <a:buChar char="■"/>
              <a:defRPr sz="600">
                <a:solidFill>
                  <a:srgbClr val="040D1F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indent="-2667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0D1F"/>
              </a:buClr>
              <a:buSzPts val="600"/>
              <a:buFont typeface="Albert Sans"/>
              <a:buChar char="●"/>
              <a:defRPr sz="600">
                <a:solidFill>
                  <a:srgbClr val="040D1F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indent="-2667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0D1F"/>
              </a:buClr>
              <a:buSzPts val="600"/>
              <a:buFont typeface="Albert Sans"/>
              <a:buChar char="○"/>
              <a:defRPr sz="600">
                <a:solidFill>
                  <a:srgbClr val="040D1F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indent="-2667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0D1F"/>
              </a:buClr>
              <a:buSzPts val="600"/>
              <a:buFont typeface="Albert Sans"/>
              <a:buChar char="■"/>
              <a:defRPr sz="600">
                <a:solidFill>
                  <a:srgbClr val="040D1F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mplate blank 01">
  <p:cSld name="CUSTOM_15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/>
          <p:nvPr>
            <p:ph type="title"/>
          </p:nvPr>
        </p:nvSpPr>
        <p:spPr>
          <a:xfrm>
            <a:off x="576900" y="406933"/>
            <a:ext cx="7593300" cy="5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 sz="2000">
                <a:latin typeface="Noto Sans"/>
                <a:ea typeface="Noto Sans"/>
                <a:cs typeface="Noto Sans"/>
                <a:sym typeface="No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117" name="Google Shape;117;p23"/>
          <p:cNvSpPr txBox="1"/>
          <p:nvPr/>
        </p:nvSpPr>
        <p:spPr>
          <a:xfrm>
            <a:off x="576900" y="223578"/>
            <a:ext cx="3490500" cy="18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262A2B"/>
                </a:solidFill>
                <a:latin typeface="Noto Sans"/>
                <a:ea typeface="Noto Sans"/>
                <a:cs typeface="Noto Sans"/>
                <a:sym typeface="Noto Sans"/>
              </a:rPr>
              <a:t>Harrods | Monthly Report</a:t>
            </a:r>
            <a:endParaRPr b="1" sz="700">
              <a:solidFill>
                <a:srgbClr val="262A2B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363">
          <p15:clr>
            <a:srgbClr val="FA7B17"/>
          </p15:clr>
        </p15:guide>
        <p15:guide id="2" orient="horz" pos="288">
          <p15:clr>
            <a:srgbClr val="FA7B17"/>
          </p15:clr>
        </p15:guide>
        <p15:guide id="3" pos="5643">
          <p15:clr>
            <a:srgbClr val="FA7B17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me / Chapter 1">
  <p:cSld name="BLANK_2_1_1_1_1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/>
          <p:nvPr/>
        </p:nvSpPr>
        <p:spPr>
          <a:xfrm>
            <a:off x="-150" y="-136"/>
            <a:ext cx="9144000" cy="5143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6EFCC">
                  <a:alpha val="50980"/>
                </a:srgbClr>
              </a:gs>
            </a:gsLst>
            <a:lin ang="18900732" scaled="0"/>
          </a:gradFill>
          <a:ln>
            <a:noFill/>
          </a:ln>
        </p:spPr>
        <p:txBody>
          <a:bodyPr anchorCtr="0" anchor="ctr" bIns="75175" lIns="75175" spcFirstLastPara="1" rIns="75175" wrap="square" tIns="751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20" name="Google Shape;120;p24"/>
          <p:cNvSpPr/>
          <p:nvPr/>
        </p:nvSpPr>
        <p:spPr>
          <a:xfrm rot="10800000">
            <a:off x="0" y="2584112"/>
            <a:ext cx="9144000" cy="25776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0"/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75175" lIns="75175" spcFirstLastPara="1" rIns="75175" wrap="square" tIns="751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1" name="Google Shape;121;p24"/>
          <p:cNvGrpSpPr/>
          <p:nvPr/>
        </p:nvGrpSpPr>
        <p:grpSpPr>
          <a:xfrm>
            <a:off x="-728902" y="-277344"/>
            <a:ext cx="3227906" cy="3223266"/>
            <a:chOff x="6065425" y="414825"/>
            <a:chExt cx="5156400" cy="5156400"/>
          </a:xfrm>
        </p:grpSpPr>
        <p:sp>
          <p:nvSpPr>
            <p:cNvPr id="122" name="Google Shape;122;p24"/>
            <p:cNvSpPr/>
            <p:nvPr/>
          </p:nvSpPr>
          <p:spPr>
            <a:xfrm>
              <a:off x="6065425" y="414825"/>
              <a:ext cx="5156400" cy="5156400"/>
            </a:xfrm>
            <a:prstGeom prst="ellipse">
              <a:avLst/>
            </a:prstGeom>
            <a:solidFill>
              <a:srgbClr val="FFFFFF">
                <a:alpha val="24530"/>
              </a:srgbClr>
            </a:solidFill>
            <a:ln>
              <a:noFill/>
            </a:ln>
          </p:spPr>
          <p:txBody>
            <a:bodyPr anchorCtr="0" anchor="ctr" bIns="75175" lIns="75175" spcFirstLastPara="1" rIns="75175" wrap="square" tIns="75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/>
            </a:p>
          </p:txBody>
        </p:sp>
        <p:sp>
          <p:nvSpPr>
            <p:cNvPr id="123" name="Google Shape;123;p24"/>
            <p:cNvSpPr/>
            <p:nvPr/>
          </p:nvSpPr>
          <p:spPr>
            <a:xfrm>
              <a:off x="6655375" y="1004775"/>
              <a:ext cx="3976500" cy="3976500"/>
            </a:xfrm>
            <a:prstGeom prst="ellipse">
              <a:avLst/>
            </a:prstGeom>
            <a:solidFill>
              <a:srgbClr val="FFFFFF">
                <a:alpha val="24530"/>
              </a:srgbClr>
            </a:solidFill>
            <a:ln>
              <a:noFill/>
            </a:ln>
          </p:spPr>
          <p:txBody>
            <a:bodyPr anchorCtr="0" anchor="ctr" bIns="75175" lIns="75175" spcFirstLastPara="1" rIns="75175" wrap="square" tIns="751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/>
            </a:p>
          </p:txBody>
        </p:sp>
        <p:sp>
          <p:nvSpPr>
            <p:cNvPr id="124" name="Google Shape;124;p24"/>
            <p:cNvSpPr/>
            <p:nvPr/>
          </p:nvSpPr>
          <p:spPr>
            <a:xfrm>
              <a:off x="7159675" y="1509075"/>
              <a:ext cx="2967900" cy="2967900"/>
            </a:xfrm>
            <a:prstGeom prst="ellipse">
              <a:avLst/>
            </a:prstGeom>
            <a:solidFill>
              <a:srgbClr val="FFFFFF">
                <a:alpha val="24530"/>
              </a:srgbClr>
            </a:solidFill>
            <a:ln>
              <a:noFill/>
            </a:ln>
          </p:spPr>
          <p:txBody>
            <a:bodyPr anchorCtr="0" anchor="ctr" bIns="75175" lIns="75175" spcFirstLastPara="1" rIns="75175" wrap="square" tIns="751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/>
            </a:p>
          </p:txBody>
        </p:sp>
      </p:grpSp>
      <p:pic>
        <p:nvPicPr>
          <p:cNvPr id="125" name="Google Shape;125;p24">
            <a:hlinkClick r:id="rId2"/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350" y="4764605"/>
            <a:ext cx="893697" cy="182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6" name="Google Shape;126;p24"/>
          <p:cNvCxnSpPr/>
          <p:nvPr/>
        </p:nvCxnSpPr>
        <p:spPr>
          <a:xfrm>
            <a:off x="403350" y="4550322"/>
            <a:ext cx="8344200" cy="0"/>
          </a:xfrm>
          <a:prstGeom prst="straightConnector1">
            <a:avLst/>
          </a:prstGeom>
          <a:noFill/>
          <a:ln cap="flat" cmpd="sng" w="9525">
            <a:solidFill>
              <a:srgbClr val="63B98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7" name="Google Shape;127;p24"/>
          <p:cNvSpPr txBox="1"/>
          <p:nvPr/>
        </p:nvSpPr>
        <p:spPr>
          <a:xfrm>
            <a:off x="4229700" y="4558075"/>
            <a:ext cx="45177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pi-datametrics.com | @PiDatametrics | @JonEarnshaw</a:t>
            </a:r>
            <a:endParaRPr b="1" sz="1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me / Chapter 1 1">
  <p:cSld name="CUSTOM_1_3_1_1_1_1_1_1_1_1_1_1_1_1_1_1_4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/>
          <p:nvPr/>
        </p:nvSpPr>
        <p:spPr>
          <a:xfrm>
            <a:off x="0" y="0"/>
            <a:ext cx="9153000" cy="5148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EF4DE"/>
              </a:gs>
            </a:gsLst>
            <a:lin ang="1890073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cxnSp>
        <p:nvCxnSpPr>
          <p:cNvPr id="130" name="Google Shape;130;p25"/>
          <p:cNvCxnSpPr/>
          <p:nvPr/>
        </p:nvCxnSpPr>
        <p:spPr>
          <a:xfrm>
            <a:off x="403350" y="4523072"/>
            <a:ext cx="8344200" cy="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1" name="Google Shape;131;p25"/>
          <p:cNvCxnSpPr/>
          <p:nvPr/>
        </p:nvCxnSpPr>
        <p:spPr>
          <a:xfrm>
            <a:off x="1446000" y="4753896"/>
            <a:ext cx="0" cy="2043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32" name="Google Shape;132;p25">
            <a:hlinkClick r:id="rId2"/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350" y="4764605"/>
            <a:ext cx="893697" cy="18288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5"/>
          <p:cNvSpPr txBox="1"/>
          <p:nvPr/>
        </p:nvSpPr>
        <p:spPr>
          <a:xfrm>
            <a:off x="4229700" y="4558075"/>
            <a:ext cx="45177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rPr>
              <a:t>pi-datametrics.com | @PiDatametrics | @JonEarnshaw</a:t>
            </a:r>
            <a:endParaRPr b="1" sz="1000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me / Slide 1">
  <p:cSld name="CUSTOM_1_3_1_1_1_1_1_1_1_1_1_1_1_1_1_1_2_2">
    <p:bg>
      <p:bgPr>
        <a:solidFill>
          <a:srgbClr val="FFFFFF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4"/>
          <p:cNvCxnSpPr/>
          <p:nvPr/>
        </p:nvCxnSpPr>
        <p:spPr>
          <a:xfrm>
            <a:off x="403350" y="4523072"/>
            <a:ext cx="8344200" cy="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" name="Google Shape;18;p4"/>
          <p:cNvCxnSpPr/>
          <p:nvPr/>
        </p:nvCxnSpPr>
        <p:spPr>
          <a:xfrm>
            <a:off x="1446000" y="4753896"/>
            <a:ext cx="0" cy="2043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9" name="Google Shape;19;p4">
            <a:hlinkClick r:id="rId2"/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350" y="4764605"/>
            <a:ext cx="893697" cy="182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ce blue / Chapter">
  <p:cSld name="CUSTOM_1_3_1_1_1_1_1_1_1_1_1_1_1_1_1_1_3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4F3FF"/>
              </a:gs>
            </a:gsLst>
            <a:lin ang="1890073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2" name="Google Shape;22;p5"/>
          <p:cNvCxnSpPr/>
          <p:nvPr/>
        </p:nvCxnSpPr>
        <p:spPr>
          <a:xfrm>
            <a:off x="403350" y="4523072"/>
            <a:ext cx="8344200" cy="0"/>
          </a:xfrm>
          <a:prstGeom prst="straightConnector1">
            <a:avLst/>
          </a:prstGeom>
          <a:noFill/>
          <a:ln cap="flat" cmpd="sng" w="9525">
            <a:solidFill>
              <a:srgbClr val="A3CD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" name="Google Shape;23;p5"/>
          <p:cNvCxnSpPr/>
          <p:nvPr/>
        </p:nvCxnSpPr>
        <p:spPr>
          <a:xfrm>
            <a:off x="1446000" y="4753896"/>
            <a:ext cx="0" cy="204300"/>
          </a:xfrm>
          <a:prstGeom prst="straightConnector1">
            <a:avLst/>
          </a:prstGeom>
          <a:noFill/>
          <a:ln cap="flat" cmpd="sng" w="9525">
            <a:solidFill>
              <a:srgbClr val="A3CDE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4" name="Google Shape;24;p5">
            <a:hlinkClick r:id="rId2"/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350" y="4764605"/>
            <a:ext cx="893697" cy="182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ce blue / Chapter 1">
  <p:cSld name="CUSTOM_1_3_1_1_1_1_1_1_1_1_1_1_1_1_1_1_3_2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4F3FF"/>
              </a:gs>
            </a:gsLst>
            <a:lin ang="1890073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ce blue / Slide">
  <p:cSld name="CUSTOM_1_3_1_1_1_1_1_1_1_1_1_1_1_1_1_1_2_1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oogle Shape;28;p7"/>
          <p:cNvCxnSpPr/>
          <p:nvPr/>
        </p:nvCxnSpPr>
        <p:spPr>
          <a:xfrm>
            <a:off x="403350" y="4523072"/>
            <a:ext cx="8344200" cy="0"/>
          </a:xfrm>
          <a:prstGeom prst="straightConnector1">
            <a:avLst/>
          </a:prstGeom>
          <a:noFill/>
          <a:ln cap="flat" cmpd="sng" w="9525">
            <a:solidFill>
              <a:srgbClr val="A3CD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" name="Google Shape;29;p7"/>
          <p:cNvCxnSpPr/>
          <p:nvPr/>
        </p:nvCxnSpPr>
        <p:spPr>
          <a:xfrm>
            <a:off x="1446000" y="4753896"/>
            <a:ext cx="0" cy="204300"/>
          </a:xfrm>
          <a:prstGeom prst="straightConnector1">
            <a:avLst/>
          </a:prstGeom>
          <a:noFill/>
          <a:ln cap="flat" cmpd="sng" w="9525">
            <a:solidFill>
              <a:srgbClr val="A3CDE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0" name="Google Shape;30;p7">
            <a:hlinkClick r:id="rId2"/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350" y="4764605"/>
            <a:ext cx="893697" cy="182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2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 cover | Centred">
  <p:cSld name="TITLE_1_1_1_3_1_3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0400" y="3897950"/>
            <a:ext cx="9224799" cy="127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40399" y="-20199"/>
            <a:ext cx="9224799" cy="1427249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9"/>
          <p:cNvSpPr/>
          <p:nvPr/>
        </p:nvSpPr>
        <p:spPr>
          <a:xfrm>
            <a:off x="-41150" y="760975"/>
            <a:ext cx="9224700" cy="8751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FFFFFF">
                  <a:alpha val="0"/>
                </a:srgbClr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9"/>
          <p:cNvSpPr/>
          <p:nvPr/>
        </p:nvSpPr>
        <p:spPr>
          <a:xfrm rot="10800000">
            <a:off x="-41050" y="3550175"/>
            <a:ext cx="9224700" cy="8751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FFFFFF">
                  <a:alpha val="0"/>
                </a:srgbClr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/>
        </p:nvSpPr>
        <p:spPr>
          <a:xfrm>
            <a:off x="2347650" y="2681601"/>
            <a:ext cx="4448700" cy="12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B6B6B"/>
                </a:solidFill>
                <a:latin typeface="Roboto"/>
                <a:ea typeface="Roboto"/>
                <a:cs typeface="Roboto"/>
                <a:sym typeface="Roboto"/>
              </a:rPr>
              <a:t>The search intelligence platform </a:t>
            </a:r>
            <a:endParaRPr sz="1100">
              <a:solidFill>
                <a:srgbClr val="6B6B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6B6B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44444"/>
                </a:solidFill>
                <a:latin typeface="Roboto"/>
                <a:ea typeface="Roboto"/>
                <a:cs typeface="Roboto"/>
                <a:sym typeface="Roboto"/>
              </a:rPr>
              <a:t>Get in touch</a:t>
            </a:r>
            <a:endParaRPr b="1">
              <a:solidFill>
                <a:srgbClr val="44444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6B6B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6B6B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B6B6B"/>
                </a:solidFill>
              </a:rPr>
              <a:t>© </a:t>
            </a:r>
            <a:r>
              <a:rPr lang="en" sz="900">
                <a:solidFill>
                  <a:srgbClr val="6B6B6B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Pi Datametrics</a:t>
            </a:r>
            <a:r>
              <a:rPr lang="en" sz="900">
                <a:solidFill>
                  <a:srgbClr val="6B6B6B"/>
                </a:solidFill>
                <a:latin typeface="Roboto"/>
                <a:ea typeface="Roboto"/>
                <a:cs typeface="Roboto"/>
                <a:sym typeface="Roboto"/>
              </a:rPr>
              <a:t>. All rights reserved.</a:t>
            </a:r>
            <a:endParaRPr b="0" sz="2200">
              <a:solidFill>
                <a:srgbClr val="6B6B6B"/>
              </a:solidFill>
            </a:endParaRPr>
          </a:p>
        </p:txBody>
      </p:sp>
      <p:grpSp>
        <p:nvGrpSpPr>
          <p:cNvPr id="38" name="Google Shape;38;p9"/>
          <p:cNvGrpSpPr/>
          <p:nvPr/>
        </p:nvGrpSpPr>
        <p:grpSpPr>
          <a:xfrm>
            <a:off x="4003979" y="3364273"/>
            <a:ext cx="1136042" cy="185907"/>
            <a:chOff x="536788" y="5508730"/>
            <a:chExt cx="1676321" cy="274321"/>
          </a:xfrm>
        </p:grpSpPr>
        <p:pic>
          <p:nvPicPr>
            <p:cNvPr id="39" name="Google Shape;39;p9">
              <a:hlinkClick r:id="rId4"/>
            </p:cNvPr>
            <p:cNvPicPr preferRelativeResize="0"/>
            <p:nvPr/>
          </p:nvPicPr>
          <p:blipFill>
            <a:blip r:embed="rId5">
              <a:alphaModFix amt="70000"/>
            </a:blip>
            <a:stretch>
              <a:fillRect/>
            </a:stretch>
          </p:blipFill>
          <p:spPr>
            <a:xfrm>
              <a:off x="536788" y="5508730"/>
              <a:ext cx="274321" cy="2743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40;p9">
              <a:hlinkClick r:id="rId6"/>
            </p:cNvPr>
            <p:cNvPicPr preferRelativeResize="0"/>
            <p:nvPr/>
          </p:nvPicPr>
          <p:blipFill>
            <a:blip r:embed="rId7">
              <a:alphaModFix amt="70000"/>
            </a:blip>
            <a:stretch>
              <a:fillRect/>
            </a:stretch>
          </p:blipFill>
          <p:spPr>
            <a:xfrm>
              <a:off x="887288" y="5508730"/>
              <a:ext cx="274321" cy="2743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41;p9">
              <a:hlinkClick r:id="rId8"/>
            </p:cNvPr>
            <p:cNvPicPr preferRelativeResize="0"/>
            <p:nvPr/>
          </p:nvPicPr>
          <p:blipFill>
            <a:blip r:embed="rId9">
              <a:alphaModFix amt="70000"/>
            </a:blip>
            <a:stretch>
              <a:fillRect/>
            </a:stretch>
          </p:blipFill>
          <p:spPr>
            <a:xfrm>
              <a:off x="1237788" y="5508730"/>
              <a:ext cx="274321" cy="2743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oogle Shape;42;p9">
              <a:hlinkClick r:id="rId10"/>
            </p:cNvPr>
            <p:cNvPicPr preferRelativeResize="0"/>
            <p:nvPr/>
          </p:nvPicPr>
          <p:blipFill>
            <a:blip r:embed="rId11">
              <a:alphaModFix amt="70000"/>
            </a:blip>
            <a:stretch>
              <a:fillRect/>
            </a:stretch>
          </p:blipFill>
          <p:spPr>
            <a:xfrm>
              <a:off x="1588288" y="5508730"/>
              <a:ext cx="274321" cy="2743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Google Shape;43;p9">
              <a:hlinkClick r:id="rId12"/>
            </p:cNvPr>
            <p:cNvPicPr preferRelativeResize="0"/>
            <p:nvPr/>
          </p:nvPicPr>
          <p:blipFill>
            <a:blip r:embed="rId13">
              <a:alphaModFix amt="70000"/>
            </a:blip>
            <a:stretch>
              <a:fillRect/>
            </a:stretch>
          </p:blipFill>
          <p:spPr>
            <a:xfrm>
              <a:off x="1938788" y="5508730"/>
              <a:ext cx="274321" cy="27432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4" name="Google Shape;44;p9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768145" y="2212245"/>
            <a:ext cx="1607710" cy="328441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9"/>
          <p:cNvSpPr txBox="1"/>
          <p:nvPr/>
        </p:nvSpPr>
        <p:spPr>
          <a:xfrm>
            <a:off x="1764450" y="1299350"/>
            <a:ext cx="5615100" cy="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75" lIns="72875" spcFirstLastPara="1" rIns="72875" wrap="square" tIns="72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3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Thanks for watching!</a:t>
            </a:r>
            <a:endParaRPr b="0" sz="1500"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aphite / Chapter">
  <p:cSld name="CUSTOM_1_3_1_1_1_1_1_1_1_1_1_1_1_1_1_1_3_1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F3F3F3"/>
              </a:gs>
            </a:gsLst>
            <a:lin ang="1890073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8" name="Google Shape;48;p10"/>
          <p:cNvCxnSpPr/>
          <p:nvPr/>
        </p:nvCxnSpPr>
        <p:spPr>
          <a:xfrm>
            <a:off x="403350" y="4523072"/>
            <a:ext cx="8344200" cy="0"/>
          </a:xfrm>
          <a:prstGeom prst="straightConnector1">
            <a:avLst/>
          </a:prstGeom>
          <a:noFill/>
          <a:ln cap="flat" cmpd="sng" w="9525">
            <a:solidFill>
              <a:srgbClr val="44444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9" name="Google Shape;49;p10"/>
          <p:cNvCxnSpPr/>
          <p:nvPr/>
        </p:nvCxnSpPr>
        <p:spPr>
          <a:xfrm>
            <a:off x="1446000" y="4753896"/>
            <a:ext cx="0" cy="204300"/>
          </a:xfrm>
          <a:prstGeom prst="straightConnector1">
            <a:avLst/>
          </a:prstGeom>
          <a:noFill/>
          <a:ln cap="flat" cmpd="sng" w="9525">
            <a:solidFill>
              <a:srgbClr val="444444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0" name="Google Shape;50;p10">
            <a:hlinkClick r:id="rId2"/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350" y="4764605"/>
            <a:ext cx="893697" cy="18288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0">
            <a:hlinkClick r:id="rId4"/>
          </p:cNvPr>
          <p:cNvSpPr/>
          <p:nvPr/>
        </p:nvSpPr>
        <p:spPr>
          <a:xfrm>
            <a:off x="7552950" y="4704100"/>
            <a:ext cx="1194600" cy="303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Book your demo</a:t>
            </a:r>
            <a:endParaRPr b="1"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" name="Google Shape;52;p10">
            <a:hlinkClick r:id="rId5"/>
          </p:cNvPr>
          <p:cNvSpPr txBox="1"/>
          <p:nvPr/>
        </p:nvSpPr>
        <p:spPr>
          <a:xfrm>
            <a:off x="2858100" y="4558075"/>
            <a:ext cx="4517700" cy="5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rPr>
              <a:t>Sign up for a demo of Pi Datametrics</a:t>
            </a:r>
            <a:endParaRPr sz="1000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5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www.pi-datametrics.com/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2.jpg"/><Relationship Id="rId4" Type="http://schemas.openxmlformats.org/officeDocument/2006/relationships/image" Target="../media/image3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8.png"/><Relationship Id="rId4" Type="http://schemas.openxmlformats.org/officeDocument/2006/relationships/image" Target="../media/image36.png"/><Relationship Id="rId5" Type="http://schemas.openxmlformats.org/officeDocument/2006/relationships/image" Target="../media/image5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8.png"/><Relationship Id="rId4" Type="http://schemas.openxmlformats.org/officeDocument/2006/relationships/image" Target="../media/image36.png"/><Relationship Id="rId5" Type="http://schemas.openxmlformats.org/officeDocument/2006/relationships/image" Target="../media/image48.png"/><Relationship Id="rId6" Type="http://schemas.openxmlformats.org/officeDocument/2006/relationships/image" Target="../media/image42.png"/><Relationship Id="rId7" Type="http://schemas.openxmlformats.org/officeDocument/2006/relationships/image" Target="../media/image47.png"/><Relationship Id="rId8" Type="http://schemas.openxmlformats.org/officeDocument/2006/relationships/image" Target="../media/image4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9.png"/><Relationship Id="rId4" Type="http://schemas.openxmlformats.org/officeDocument/2006/relationships/image" Target="../media/image4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2.png"/><Relationship Id="rId4" Type="http://schemas.openxmlformats.org/officeDocument/2006/relationships/image" Target="../media/image2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1.png"/><Relationship Id="rId4" Type="http://schemas.openxmlformats.org/officeDocument/2006/relationships/image" Target="../media/image38.png"/><Relationship Id="rId5" Type="http://schemas.openxmlformats.org/officeDocument/2006/relationships/image" Target="../media/image50.png"/><Relationship Id="rId6" Type="http://schemas.openxmlformats.org/officeDocument/2006/relationships/image" Target="../media/image45.png"/><Relationship Id="rId7" Type="http://schemas.openxmlformats.org/officeDocument/2006/relationships/image" Target="../media/image5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6.png"/><Relationship Id="rId4" Type="http://schemas.openxmlformats.org/officeDocument/2006/relationships/image" Target="../media/image90.png"/><Relationship Id="rId5" Type="http://schemas.openxmlformats.org/officeDocument/2006/relationships/image" Target="../media/image54.png"/><Relationship Id="rId6" Type="http://schemas.openxmlformats.org/officeDocument/2006/relationships/image" Target="../media/image52.png"/><Relationship Id="rId7" Type="http://schemas.openxmlformats.org/officeDocument/2006/relationships/image" Target="../media/image5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9.png"/><Relationship Id="rId4" Type="http://schemas.openxmlformats.org/officeDocument/2006/relationships/image" Target="../media/image7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9.png"/><Relationship Id="rId4" Type="http://schemas.openxmlformats.org/officeDocument/2006/relationships/image" Target="../media/image6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9.png"/><Relationship Id="rId4" Type="http://schemas.openxmlformats.org/officeDocument/2006/relationships/image" Target="../media/image9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0.png"/><Relationship Id="rId4" Type="http://schemas.openxmlformats.org/officeDocument/2006/relationships/image" Target="../media/image6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8.png"/><Relationship Id="rId4" Type="http://schemas.openxmlformats.org/officeDocument/2006/relationships/image" Target="../media/image8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4.png"/><Relationship Id="rId4" Type="http://schemas.openxmlformats.org/officeDocument/2006/relationships/image" Target="../media/image71.png"/><Relationship Id="rId5" Type="http://schemas.openxmlformats.org/officeDocument/2006/relationships/image" Target="../media/image76.png"/><Relationship Id="rId6" Type="http://schemas.openxmlformats.org/officeDocument/2006/relationships/image" Target="../media/image68.png"/><Relationship Id="rId7" Type="http://schemas.openxmlformats.org/officeDocument/2006/relationships/image" Target="../media/image70.png"/><Relationship Id="rId8" Type="http://schemas.openxmlformats.org/officeDocument/2006/relationships/image" Target="../media/image7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8.png"/><Relationship Id="rId4" Type="http://schemas.openxmlformats.org/officeDocument/2006/relationships/image" Target="../media/image81.png"/><Relationship Id="rId5" Type="http://schemas.openxmlformats.org/officeDocument/2006/relationships/image" Target="../media/image8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8.png"/><Relationship Id="rId4" Type="http://schemas.openxmlformats.org/officeDocument/2006/relationships/image" Target="../media/image7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7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87.png"/><Relationship Id="rId4" Type="http://schemas.openxmlformats.org/officeDocument/2006/relationships/image" Target="../media/image78.png"/><Relationship Id="rId5" Type="http://schemas.openxmlformats.org/officeDocument/2006/relationships/image" Target="../media/image8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86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82.png"/><Relationship Id="rId4" Type="http://schemas.openxmlformats.org/officeDocument/2006/relationships/image" Target="../media/image80.png"/><Relationship Id="rId5" Type="http://schemas.openxmlformats.org/officeDocument/2006/relationships/image" Target="../media/image85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7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png"/><Relationship Id="rId4" Type="http://schemas.openxmlformats.org/officeDocument/2006/relationships/image" Target="../media/image37.png"/><Relationship Id="rId9" Type="http://schemas.openxmlformats.org/officeDocument/2006/relationships/image" Target="../media/image34.png"/><Relationship Id="rId5" Type="http://schemas.openxmlformats.org/officeDocument/2006/relationships/image" Target="../media/image33.png"/><Relationship Id="rId6" Type="http://schemas.openxmlformats.org/officeDocument/2006/relationships/image" Target="../media/image31.png"/><Relationship Id="rId7" Type="http://schemas.openxmlformats.org/officeDocument/2006/relationships/image" Target="../media/image41.png"/><Relationship Id="rId8" Type="http://schemas.openxmlformats.org/officeDocument/2006/relationships/image" Target="../media/image2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0.png"/><Relationship Id="rId4" Type="http://schemas.openxmlformats.org/officeDocument/2006/relationships/image" Target="../media/image3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 txBox="1"/>
          <p:nvPr/>
        </p:nvSpPr>
        <p:spPr>
          <a:xfrm>
            <a:off x="388600" y="1091200"/>
            <a:ext cx="8195700" cy="3424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sz="13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SEO in 2025: How AI Will Reshape Search and Content Strategy 🔮</a:t>
            </a:r>
            <a:endParaRPr sz="40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lang="en" sz="800">
                <a:solidFill>
                  <a:schemeClr val="dk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i-datametrics.com</a:t>
            </a:r>
            <a:endParaRPr sz="18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5225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5"/>
          <p:cNvPicPr preferRelativeResize="0"/>
          <p:nvPr/>
        </p:nvPicPr>
        <p:blipFill>
          <a:blip r:embed="rId4">
            <a:alphaModFix amt="31000"/>
          </a:blip>
          <a:stretch>
            <a:fillRect/>
          </a:stretch>
        </p:blipFill>
        <p:spPr>
          <a:xfrm>
            <a:off x="0" y="0"/>
            <a:ext cx="9144000" cy="670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5"/>
          <p:cNvSpPr txBox="1"/>
          <p:nvPr/>
        </p:nvSpPr>
        <p:spPr>
          <a:xfrm>
            <a:off x="640900" y="2103175"/>
            <a:ext cx="7861500" cy="12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6819">
                <a:solidFill>
                  <a:schemeClr val="lt1"/>
                </a:solidFill>
              </a:rPr>
              <a:t>Living sustainably</a:t>
            </a:r>
            <a:r>
              <a:rPr b="1" i="1" lang="en" sz="5220"/>
              <a:t> </a:t>
            </a:r>
            <a:endParaRPr sz="46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6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2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Organic SERP - January 2024 - search for</a:t>
            </a:r>
            <a:r>
              <a:rPr lang="en" sz="2020"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" sz="202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en" sz="2020">
                <a:latin typeface="Roboto"/>
                <a:ea typeface="Roboto"/>
                <a:cs typeface="Roboto"/>
                <a:sym typeface="Roboto"/>
              </a:rPr>
              <a:t>‘</a:t>
            </a:r>
            <a:r>
              <a:rPr b="1" i="1" lang="en" sz="202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Living sustainably</a:t>
            </a:r>
            <a:r>
              <a:rPr b="1" i="1" lang="en" sz="2020">
                <a:latin typeface="Roboto"/>
                <a:ea typeface="Roboto"/>
                <a:cs typeface="Roboto"/>
                <a:sym typeface="Roboto"/>
              </a:rPr>
              <a:t>‘</a:t>
            </a:r>
            <a:endParaRPr b="1" i="1" sz="202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9" name="Google Shape;21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647279"/>
            <a:ext cx="9144000" cy="142287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6"/>
          <p:cNvSpPr txBox="1"/>
          <p:nvPr/>
        </p:nvSpPr>
        <p:spPr>
          <a:xfrm>
            <a:off x="6104600" y="1173600"/>
            <a:ext cx="2883300" cy="3416400"/>
          </a:xfrm>
          <a:prstGeom prst="rect">
            <a:avLst/>
          </a:prstGeom>
          <a:noFill/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Page one - Google mobile </a:t>
            </a:r>
            <a:endParaRPr b="1" sz="16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latin typeface="Roboto Light"/>
                <a:ea typeface="Roboto Light"/>
                <a:cs typeface="Roboto Light"/>
                <a:sym typeface="Roboto Light"/>
              </a:rPr>
              <a:t>✅</a:t>
            </a:r>
            <a:r>
              <a:rPr lang="en" sz="16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6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People Also Ask</a:t>
            </a:r>
            <a:br>
              <a:rPr lang="en" sz="16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2000">
                <a:latin typeface="Roboto Light"/>
                <a:ea typeface="Roboto Light"/>
                <a:cs typeface="Roboto Light"/>
                <a:sym typeface="Roboto Light"/>
              </a:rPr>
              <a:t>✅ </a:t>
            </a:r>
            <a:r>
              <a:rPr lang="en" sz="16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Ten Blue Links</a:t>
            </a:r>
            <a:endParaRPr sz="16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945">
                <a:latin typeface="Roboto Light"/>
                <a:ea typeface="Roboto Light"/>
                <a:cs typeface="Roboto Light"/>
                <a:sym typeface="Roboto Light"/>
              </a:rPr>
              <a:t>❌</a:t>
            </a:r>
            <a:r>
              <a:rPr lang="en" sz="11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6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Social</a:t>
            </a:r>
            <a:br>
              <a:rPr lang="en" sz="16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945">
                <a:latin typeface="Roboto Light"/>
                <a:ea typeface="Roboto Light"/>
                <a:cs typeface="Roboto Light"/>
                <a:sym typeface="Roboto Light"/>
              </a:rPr>
              <a:t>❌</a:t>
            </a:r>
            <a:r>
              <a:rPr lang="en" sz="11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6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Video</a:t>
            </a:r>
            <a:br>
              <a:rPr lang="en" sz="16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945">
                <a:latin typeface="Roboto Light"/>
                <a:ea typeface="Roboto Light"/>
                <a:cs typeface="Roboto Light"/>
                <a:sym typeface="Roboto Light"/>
              </a:rPr>
              <a:t>❌</a:t>
            </a:r>
            <a:r>
              <a:rPr lang="en" sz="11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6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images</a:t>
            </a:r>
            <a:br>
              <a:rPr lang="en" sz="16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945">
                <a:latin typeface="Roboto Light"/>
                <a:ea typeface="Roboto Light"/>
                <a:cs typeface="Roboto Light"/>
                <a:sym typeface="Roboto Light"/>
              </a:rPr>
              <a:t>❌</a:t>
            </a:r>
            <a:r>
              <a:rPr lang="en" sz="11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6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AIO</a:t>
            </a:r>
            <a:endParaRPr sz="16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600">
              <a:solidFill>
                <a:srgbClr val="595959"/>
              </a:solidFill>
            </a:endParaRPr>
          </a:p>
        </p:txBody>
      </p:sp>
      <p:pic>
        <p:nvPicPr>
          <p:cNvPr id="221" name="Google Shape;22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300" y="1173600"/>
            <a:ext cx="5671500" cy="3017700"/>
          </a:xfrm>
          <a:prstGeom prst="roundRect">
            <a:avLst>
              <a:gd fmla="val 6771" name="adj"/>
            </a:avLst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22" name="Google Shape;222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8675" y="1357175"/>
            <a:ext cx="5515200" cy="2664000"/>
          </a:xfrm>
          <a:prstGeom prst="roundRect">
            <a:avLst>
              <a:gd fmla="val 4370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7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What’s changed in under a year?</a:t>
            </a:r>
            <a:endParaRPr sz="28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8" name="Google Shape;22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647279"/>
            <a:ext cx="9144000" cy="142287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7"/>
          <p:cNvSpPr txBox="1"/>
          <p:nvPr/>
        </p:nvSpPr>
        <p:spPr>
          <a:xfrm>
            <a:off x="311700" y="1102175"/>
            <a:ext cx="8520600" cy="34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775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37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In an attempt to rid the SERP of 40%+ of results that Google thinks are: </a:t>
            </a:r>
            <a:endParaRPr sz="1314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45">
                <a:latin typeface="Roboto Light"/>
                <a:ea typeface="Roboto Light"/>
                <a:cs typeface="Roboto Light"/>
                <a:sym typeface="Roboto Light"/>
              </a:rPr>
              <a:t>❌ </a:t>
            </a:r>
            <a:r>
              <a:rPr b="1" lang="en" sz="2045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Not helpful</a:t>
            </a:r>
            <a:r>
              <a:rPr lang="en" sz="2045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or not aligned with audience intent</a:t>
            </a:r>
            <a:endParaRPr sz="2045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45">
                <a:latin typeface="Roboto Light"/>
                <a:ea typeface="Roboto Light"/>
                <a:cs typeface="Roboto Light"/>
                <a:sym typeface="Roboto Light"/>
              </a:rPr>
              <a:t>❌ </a:t>
            </a:r>
            <a:r>
              <a:rPr b="1" lang="en" sz="2045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Commercially tainted</a:t>
            </a:r>
            <a:endParaRPr b="1" sz="2045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45">
                <a:latin typeface="Roboto Light"/>
                <a:ea typeface="Roboto Light"/>
                <a:cs typeface="Roboto Light"/>
                <a:sym typeface="Roboto Light"/>
              </a:rPr>
              <a:t>❌ </a:t>
            </a:r>
            <a:r>
              <a:rPr b="1" lang="en" sz="2045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Vanilla AI</a:t>
            </a:r>
            <a:r>
              <a:rPr lang="en" sz="2045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 </a:t>
            </a:r>
            <a:endParaRPr sz="2045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45">
                <a:latin typeface="Roboto Light"/>
                <a:ea typeface="Roboto Light"/>
                <a:cs typeface="Roboto Light"/>
                <a:sym typeface="Roboto Light"/>
              </a:rPr>
              <a:t>❌ </a:t>
            </a:r>
            <a:r>
              <a:rPr b="1" lang="en" sz="2045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Low quality</a:t>
            </a:r>
            <a:endParaRPr b="1" sz="2045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45">
                <a:latin typeface="Roboto Light"/>
                <a:ea typeface="Roboto Light"/>
                <a:cs typeface="Roboto Light"/>
                <a:sym typeface="Roboto Light"/>
              </a:rPr>
              <a:t>❌ </a:t>
            </a:r>
            <a:r>
              <a:rPr b="1" lang="en" sz="2045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Written for algorithms</a:t>
            </a:r>
            <a:r>
              <a:rPr lang="en" sz="2045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rather than humans</a:t>
            </a:r>
            <a:endParaRPr sz="2045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445">
                <a:latin typeface="Roboto Light"/>
                <a:ea typeface="Roboto Light"/>
                <a:cs typeface="Roboto Light"/>
                <a:sym typeface="Roboto Light"/>
              </a:rPr>
              <a:t>❌ </a:t>
            </a:r>
            <a:r>
              <a:rPr lang="en" sz="2045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Otherwise seen as </a:t>
            </a:r>
            <a:r>
              <a:rPr b="1" lang="en" sz="2045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spam</a:t>
            </a:r>
            <a:endParaRPr sz="16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0" name="Google Shape;230;p37"/>
          <p:cNvSpPr txBox="1"/>
          <p:nvPr/>
        </p:nvSpPr>
        <p:spPr>
          <a:xfrm>
            <a:off x="311700" y="4497050"/>
            <a:ext cx="8232600" cy="4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2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Taking the same query today - </a:t>
            </a:r>
            <a:r>
              <a:rPr b="1" i="1" lang="en" sz="162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Living sustainably</a:t>
            </a:r>
            <a:r>
              <a:rPr i="1" lang="en" sz="162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… </a:t>
            </a:r>
            <a:endParaRPr sz="1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8"/>
          <p:cNvSpPr txBox="1"/>
          <p:nvPr/>
        </p:nvSpPr>
        <p:spPr>
          <a:xfrm>
            <a:off x="311700" y="2438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What page one of Google looks like today in 2025</a:t>
            </a:r>
            <a:endParaRPr sz="28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6" name="Google Shape;23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647279"/>
            <a:ext cx="9144000" cy="1422875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8"/>
          <p:cNvSpPr txBox="1"/>
          <p:nvPr/>
        </p:nvSpPr>
        <p:spPr>
          <a:xfrm>
            <a:off x="6734650" y="1173600"/>
            <a:ext cx="2253300" cy="3722700"/>
          </a:xfrm>
          <a:prstGeom prst="rect">
            <a:avLst/>
          </a:prstGeom>
          <a:noFill/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5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AI Overview</a:t>
            </a:r>
            <a:endParaRPr b="1" sz="185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5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First person, conversational content</a:t>
            </a:r>
            <a:br>
              <a:rPr lang="en" sz="125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</a:br>
            <a:br>
              <a:rPr lang="en" sz="125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2000">
                <a:latin typeface="Roboto Light"/>
                <a:ea typeface="Roboto Light"/>
                <a:cs typeface="Roboto Light"/>
                <a:sym typeface="Roboto Light"/>
              </a:rPr>
              <a:t>✅ </a:t>
            </a:r>
            <a:r>
              <a:rPr lang="en" sz="2000"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" sz="125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Quora</a:t>
            </a:r>
            <a:br>
              <a:rPr lang="en" sz="125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2000">
                <a:latin typeface="Roboto Light"/>
                <a:ea typeface="Roboto Light"/>
                <a:cs typeface="Roboto Light"/>
                <a:sym typeface="Roboto Light"/>
              </a:rPr>
              <a:t>✅ </a:t>
            </a:r>
            <a:r>
              <a:rPr lang="en" sz="125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Reddit</a:t>
            </a:r>
            <a:br>
              <a:rPr lang="en" sz="125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2000">
                <a:latin typeface="Roboto Light"/>
                <a:ea typeface="Roboto Light"/>
                <a:cs typeface="Roboto Light"/>
                <a:sym typeface="Roboto Light"/>
              </a:rPr>
              <a:t>✅ </a:t>
            </a:r>
            <a:r>
              <a:rPr lang="en" sz="125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12+ Video touchpoints</a:t>
            </a:r>
            <a:br>
              <a:rPr lang="en" sz="125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2000">
                <a:latin typeface="Roboto Light"/>
                <a:ea typeface="Roboto Light"/>
                <a:cs typeface="Roboto Light"/>
                <a:sym typeface="Roboto Light"/>
              </a:rPr>
              <a:t>✅ </a:t>
            </a:r>
            <a:r>
              <a:rPr lang="en" sz="125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Images</a:t>
            </a:r>
            <a:br>
              <a:rPr lang="en" sz="125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2000">
                <a:latin typeface="Roboto Light"/>
                <a:ea typeface="Roboto Light"/>
                <a:cs typeface="Roboto Light"/>
                <a:sym typeface="Roboto Light"/>
              </a:rPr>
              <a:t>✅ </a:t>
            </a:r>
            <a:r>
              <a:rPr lang="en" sz="125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Forums</a:t>
            </a:r>
            <a:endParaRPr sz="125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i="1" lang="en" sz="145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A </a:t>
            </a:r>
            <a:r>
              <a:rPr b="1" i="1" lang="en" sz="145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conversational</a:t>
            </a:r>
            <a:r>
              <a:rPr i="1" lang="en" sz="145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SERP fuelled and supported by social media/UGC</a:t>
            </a:r>
            <a:endParaRPr i="1" sz="145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600">
              <a:solidFill>
                <a:srgbClr val="595959"/>
              </a:solidFill>
            </a:endParaRPr>
          </a:p>
        </p:txBody>
      </p:sp>
      <p:grpSp>
        <p:nvGrpSpPr>
          <p:cNvPr id="238" name="Google Shape;238;p38"/>
          <p:cNvGrpSpPr/>
          <p:nvPr/>
        </p:nvGrpSpPr>
        <p:grpSpPr>
          <a:xfrm>
            <a:off x="3452100" y="1046300"/>
            <a:ext cx="3001800" cy="3878700"/>
            <a:chOff x="3468500" y="1046300"/>
            <a:chExt cx="3001800" cy="3878700"/>
          </a:xfrm>
        </p:grpSpPr>
        <p:pic>
          <p:nvPicPr>
            <p:cNvPr id="239" name="Google Shape;239;p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468500" y="1046300"/>
              <a:ext cx="3001800" cy="3878700"/>
            </a:xfrm>
            <a:prstGeom prst="roundRect">
              <a:avLst>
                <a:gd fmla="val 4297" name="adj"/>
              </a:avLst>
            </a:prstGeom>
            <a:noFill/>
            <a:ln>
              <a:noFill/>
            </a:ln>
            <a:effectLst>
              <a:outerShdw blurRad="142875" rotWithShape="0" algn="bl" dir="5400000" dist="19050">
                <a:srgbClr val="000000">
                  <a:alpha val="50000"/>
                </a:srgbClr>
              </a:outerShdw>
            </a:effectLst>
          </p:spPr>
        </p:pic>
        <p:pic>
          <p:nvPicPr>
            <p:cNvPr id="240" name="Google Shape;240;p38"/>
            <p:cNvPicPr preferRelativeResize="0"/>
            <p:nvPr/>
          </p:nvPicPr>
          <p:blipFill rotWithShape="1">
            <a:blip r:embed="rId5">
              <a:alphaModFix/>
            </a:blip>
            <a:srcRect b="0" l="11738" r="0" t="5276"/>
            <a:stretch/>
          </p:blipFill>
          <p:spPr>
            <a:xfrm>
              <a:off x="3600325" y="1147250"/>
              <a:ext cx="2604902" cy="2436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1" name="Google Shape;241;p38"/>
            <p:cNvPicPr preferRelativeResize="0"/>
            <p:nvPr/>
          </p:nvPicPr>
          <p:blipFill rotWithShape="1">
            <a:blip r:embed="rId6">
              <a:alphaModFix/>
            </a:blip>
            <a:srcRect b="50446" l="12498" r="22574" t="6801"/>
            <a:stretch/>
          </p:blipFill>
          <p:spPr>
            <a:xfrm>
              <a:off x="3600325" y="3324000"/>
              <a:ext cx="2210028" cy="12683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2" name="Google Shape;242;p38"/>
          <p:cNvGrpSpPr/>
          <p:nvPr/>
        </p:nvGrpSpPr>
        <p:grpSpPr>
          <a:xfrm>
            <a:off x="202375" y="1046300"/>
            <a:ext cx="3001800" cy="3878700"/>
            <a:chOff x="202375" y="1046300"/>
            <a:chExt cx="3001800" cy="3878700"/>
          </a:xfrm>
        </p:grpSpPr>
        <p:pic>
          <p:nvPicPr>
            <p:cNvPr id="243" name="Google Shape;243;p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02375" y="1046300"/>
              <a:ext cx="3001800" cy="3878700"/>
            </a:xfrm>
            <a:prstGeom prst="roundRect">
              <a:avLst>
                <a:gd fmla="val 4297" name="adj"/>
              </a:avLst>
            </a:prstGeom>
            <a:noFill/>
            <a:ln>
              <a:noFill/>
            </a:ln>
            <a:effectLst>
              <a:outerShdw blurRad="142875" rotWithShape="0" algn="bl" dir="5400000" dist="19050">
                <a:srgbClr val="000000">
                  <a:alpha val="50000"/>
                </a:srgbClr>
              </a:outerShdw>
            </a:effectLst>
          </p:spPr>
        </p:pic>
        <p:pic>
          <p:nvPicPr>
            <p:cNvPr id="244" name="Google Shape;244;p3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35649" y="1173600"/>
              <a:ext cx="2735252" cy="2384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38"/>
            <p:cNvPicPr preferRelativeResize="0"/>
            <p:nvPr/>
          </p:nvPicPr>
          <p:blipFill rotWithShape="1">
            <a:blip r:embed="rId8">
              <a:alphaModFix/>
            </a:blip>
            <a:srcRect b="50279" l="12396" r="23274" t="5755"/>
            <a:stretch/>
          </p:blipFill>
          <p:spPr>
            <a:xfrm>
              <a:off x="335650" y="3557600"/>
              <a:ext cx="2129300" cy="12683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9"/>
          <p:cNvSpPr txBox="1"/>
          <p:nvPr/>
        </p:nvSpPr>
        <p:spPr>
          <a:xfrm>
            <a:off x="311700" y="2438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Visualising this new landscape</a:t>
            </a:r>
            <a:endParaRPr sz="2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1" name="Google Shape;251;p39"/>
          <p:cNvPicPr preferRelativeResize="0"/>
          <p:nvPr/>
        </p:nvPicPr>
        <p:blipFill rotWithShape="1">
          <a:blip r:embed="rId3">
            <a:alphaModFix/>
          </a:blip>
          <a:srcRect b="6629" l="0" r="0" t="0"/>
          <a:stretch/>
        </p:blipFill>
        <p:spPr>
          <a:xfrm>
            <a:off x="444900" y="984975"/>
            <a:ext cx="8387400" cy="3372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4510099"/>
            <a:ext cx="8839204" cy="397074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9"/>
          <p:cNvSpPr/>
          <p:nvPr/>
        </p:nvSpPr>
        <p:spPr>
          <a:xfrm>
            <a:off x="208525" y="4552700"/>
            <a:ext cx="1146900" cy="304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39"/>
          <p:cNvSpPr/>
          <p:nvPr/>
        </p:nvSpPr>
        <p:spPr>
          <a:xfrm>
            <a:off x="2502250" y="3258125"/>
            <a:ext cx="147600" cy="1476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55" name="Google Shape;255;p39"/>
          <p:cNvCxnSpPr>
            <a:stCxn id="253" idx="0"/>
            <a:endCxn id="254" idx="4"/>
          </p:cNvCxnSpPr>
          <p:nvPr/>
        </p:nvCxnSpPr>
        <p:spPr>
          <a:xfrm flipH="1" rot="10800000">
            <a:off x="781975" y="3405800"/>
            <a:ext cx="1794000" cy="11469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6" name="Google Shape;256;p39"/>
          <p:cNvSpPr/>
          <p:nvPr/>
        </p:nvSpPr>
        <p:spPr>
          <a:xfrm>
            <a:off x="7659150" y="4552700"/>
            <a:ext cx="1272600" cy="304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39"/>
          <p:cNvSpPr/>
          <p:nvPr/>
        </p:nvSpPr>
        <p:spPr>
          <a:xfrm>
            <a:off x="6833765" y="3049625"/>
            <a:ext cx="147600" cy="147600"/>
          </a:xfrm>
          <a:prstGeom prst="ellipse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58" name="Google Shape;258;p39"/>
          <p:cNvCxnSpPr>
            <a:stCxn id="256" idx="0"/>
            <a:endCxn id="257" idx="4"/>
          </p:cNvCxnSpPr>
          <p:nvPr/>
        </p:nvCxnSpPr>
        <p:spPr>
          <a:xfrm rot="10800000">
            <a:off x="6907650" y="3197300"/>
            <a:ext cx="1387800" cy="1355400"/>
          </a:xfrm>
          <a:prstGeom prst="straightConnector1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0"/>
          <p:cNvSpPr txBox="1"/>
          <p:nvPr/>
        </p:nvSpPr>
        <p:spPr>
          <a:xfrm>
            <a:off x="393625" y="0"/>
            <a:ext cx="8344200" cy="45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444444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b="1" sz="4800">
              <a:solidFill>
                <a:srgbClr val="44444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44444"/>
                </a:solidFill>
                <a:latin typeface="Roboto Light"/>
                <a:ea typeface="Roboto Light"/>
                <a:cs typeface="Roboto Light"/>
                <a:sym typeface="Roboto Light"/>
              </a:rPr>
              <a:t>2025 Predictions</a:t>
            </a:r>
            <a:endParaRPr sz="3600">
              <a:solidFill>
                <a:srgbClr val="444444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44444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1"/>
          <p:cNvSpPr txBox="1"/>
          <p:nvPr/>
        </p:nvSpPr>
        <p:spPr>
          <a:xfrm>
            <a:off x="243525" y="2031125"/>
            <a:ext cx="85206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lang="en" sz="3509">
                <a:latin typeface="Roboto"/>
                <a:ea typeface="Roboto"/>
                <a:cs typeface="Roboto"/>
                <a:sym typeface="Roboto"/>
              </a:rPr>
              <a:t>Ma</a:t>
            </a:r>
            <a:r>
              <a:rPr lang="en" sz="3509">
                <a:latin typeface="Roboto"/>
                <a:ea typeface="Roboto"/>
                <a:cs typeface="Roboto"/>
                <a:sym typeface="Roboto"/>
              </a:rPr>
              <a:t>cro tho</a:t>
            </a:r>
            <a:r>
              <a:rPr lang="en" sz="3509">
                <a:latin typeface="Roboto"/>
                <a:ea typeface="Roboto"/>
                <a:cs typeface="Roboto"/>
                <a:sym typeface="Roboto"/>
              </a:rPr>
              <a:t>ughts</a:t>
            </a:r>
            <a:r>
              <a:rPr lang="en" sz="3509">
                <a:latin typeface="Roboto"/>
                <a:ea typeface="Roboto"/>
                <a:cs typeface="Roboto"/>
                <a:sym typeface="Roboto"/>
              </a:rPr>
              <a:t> </a:t>
            </a:r>
            <a:endParaRPr sz="3509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2"/>
          <p:cNvSpPr txBox="1"/>
          <p:nvPr/>
        </p:nvSpPr>
        <p:spPr>
          <a:xfrm>
            <a:off x="243525" y="1519675"/>
            <a:ext cx="8520600" cy="16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lang="en" sz="3509">
                <a:latin typeface="Roboto"/>
                <a:ea typeface="Roboto"/>
                <a:cs typeface="Roboto"/>
                <a:sym typeface="Roboto"/>
              </a:rPr>
              <a:t>A true Story</a:t>
            </a:r>
            <a:endParaRPr sz="3509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t/>
            </a:r>
            <a:endParaRPr sz="3509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lang="en" sz="3509">
                <a:latin typeface="Roboto"/>
                <a:ea typeface="Roboto"/>
                <a:cs typeface="Roboto"/>
                <a:sym typeface="Roboto"/>
              </a:rPr>
              <a:t>The problem with search </a:t>
            </a:r>
            <a:endParaRPr sz="3509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1725" y="1527975"/>
            <a:ext cx="6300600" cy="17097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4"/>
          <p:cNvSpPr txBox="1"/>
          <p:nvPr/>
        </p:nvSpPr>
        <p:spPr>
          <a:xfrm>
            <a:off x="5503900" y="574750"/>
            <a:ext cx="3302400" cy="34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Roboto Light"/>
                <a:ea typeface="Roboto Light"/>
                <a:cs typeface="Roboto Light"/>
                <a:sym typeface="Roboto Light"/>
              </a:rPr>
              <a:t>I’m looking for:</a:t>
            </a:r>
            <a:endParaRPr sz="35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oboto Light"/>
                <a:ea typeface="Roboto Light"/>
                <a:cs typeface="Roboto Light"/>
                <a:sym typeface="Roboto Light"/>
              </a:rPr>
              <a:t>✅ </a:t>
            </a:r>
            <a:r>
              <a:rPr lang="en" sz="2000">
                <a:latin typeface="Roboto Light"/>
                <a:ea typeface="Roboto Light"/>
                <a:cs typeface="Roboto Light"/>
                <a:sym typeface="Roboto Light"/>
              </a:rPr>
              <a:t>New oven</a:t>
            </a:r>
            <a:endParaRPr sz="20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oboto Light"/>
                <a:ea typeface="Roboto Light"/>
                <a:cs typeface="Roboto Light"/>
                <a:sym typeface="Roboto Light"/>
              </a:rPr>
              <a:t>✅ </a:t>
            </a:r>
            <a:r>
              <a:rPr lang="en" sz="2000">
                <a:latin typeface="Roboto Light"/>
                <a:ea typeface="Roboto Light"/>
                <a:cs typeface="Roboto Light"/>
                <a:sym typeface="Roboto Light"/>
              </a:rPr>
              <a:t>Less than £500</a:t>
            </a:r>
            <a:endParaRPr sz="20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oboto Light"/>
                <a:ea typeface="Roboto Light"/>
                <a:cs typeface="Roboto Light"/>
                <a:sym typeface="Roboto Light"/>
              </a:rPr>
              <a:t>✅ </a:t>
            </a:r>
            <a:r>
              <a:rPr lang="en" sz="2000">
                <a:latin typeface="Roboto Light"/>
                <a:ea typeface="Roboto Light"/>
                <a:cs typeface="Roboto Light"/>
                <a:sym typeface="Roboto Light"/>
              </a:rPr>
              <a:t>Bargain</a:t>
            </a:r>
            <a:endParaRPr sz="20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oboto Light"/>
                <a:ea typeface="Roboto Light"/>
                <a:cs typeface="Roboto Light"/>
                <a:sym typeface="Roboto Light"/>
              </a:rPr>
              <a:t>✅ </a:t>
            </a:r>
            <a:r>
              <a:rPr lang="en" sz="2000">
                <a:latin typeface="Roboto Light"/>
                <a:ea typeface="Roboto Light"/>
                <a:cs typeface="Roboto Light"/>
                <a:sym typeface="Roboto Light"/>
              </a:rPr>
              <a:t>High quality</a:t>
            </a:r>
            <a:endParaRPr sz="20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oboto Light"/>
                <a:ea typeface="Roboto Light"/>
                <a:cs typeface="Roboto Light"/>
                <a:sym typeface="Roboto Light"/>
              </a:rPr>
              <a:t>✅ </a:t>
            </a:r>
            <a:r>
              <a:rPr lang="en" sz="2000">
                <a:latin typeface="Roboto Light"/>
                <a:ea typeface="Roboto Light"/>
                <a:cs typeface="Roboto Light"/>
                <a:sym typeface="Roboto Light"/>
              </a:rPr>
              <a:t>Good/excellent reviews</a:t>
            </a:r>
            <a:endParaRPr sz="20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oboto Light"/>
                <a:ea typeface="Roboto Light"/>
                <a:cs typeface="Roboto Light"/>
                <a:sym typeface="Roboto Light"/>
              </a:rPr>
              <a:t>✅ </a:t>
            </a:r>
            <a:r>
              <a:rPr lang="en" sz="2000">
                <a:latin typeface="Roboto Light"/>
                <a:ea typeface="Roboto Light"/>
                <a:cs typeface="Roboto Light"/>
                <a:sym typeface="Roboto Light"/>
              </a:rPr>
              <a:t>Enjoyable to use</a:t>
            </a:r>
            <a:endParaRPr sz="20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oboto Light"/>
                <a:ea typeface="Roboto Light"/>
                <a:cs typeface="Roboto Light"/>
                <a:sym typeface="Roboto Light"/>
              </a:rPr>
              <a:t>✅ </a:t>
            </a:r>
            <a:r>
              <a:rPr lang="en" sz="2000">
                <a:latin typeface="Roboto Light"/>
                <a:ea typeface="Roboto Light"/>
                <a:cs typeface="Roboto Light"/>
                <a:sym typeface="Roboto Light"/>
              </a:rPr>
              <a:t>Standard sized</a:t>
            </a:r>
            <a:endParaRPr sz="20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oboto Light"/>
                <a:ea typeface="Roboto Light"/>
                <a:cs typeface="Roboto Light"/>
                <a:sym typeface="Roboto Light"/>
              </a:rPr>
              <a:t>✅ </a:t>
            </a:r>
            <a:r>
              <a:rPr lang="en" sz="2000">
                <a:latin typeface="Roboto Light"/>
                <a:ea typeface="Roboto Light"/>
                <a:cs typeface="Roboto Light"/>
                <a:sym typeface="Roboto Light"/>
              </a:rPr>
              <a:t>UK only</a:t>
            </a:r>
            <a:endParaRPr sz="20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84" name="Google Shape;28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900" y="430350"/>
            <a:ext cx="3945300" cy="3945300"/>
          </a:xfrm>
          <a:prstGeom prst="roundRect">
            <a:avLst>
              <a:gd fmla="val 3951" name="adj"/>
            </a:avLst>
          </a:prstGeom>
          <a:noFill/>
          <a:ln>
            <a:noFill/>
          </a:ln>
          <a:effectLst>
            <a:outerShdw blurRad="128588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7"/>
          <p:cNvSpPr txBox="1"/>
          <p:nvPr/>
        </p:nvSpPr>
        <p:spPr>
          <a:xfrm>
            <a:off x="334550" y="322100"/>
            <a:ext cx="2633700" cy="4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44444"/>
                </a:solidFill>
                <a:latin typeface="Roboto"/>
                <a:ea typeface="Roboto"/>
                <a:cs typeface="Roboto"/>
                <a:sym typeface="Roboto"/>
              </a:rPr>
              <a:t>Your webinar hosts</a:t>
            </a:r>
            <a:endParaRPr sz="2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4" name="Google Shape;144;p27"/>
          <p:cNvSpPr txBox="1"/>
          <p:nvPr/>
        </p:nvSpPr>
        <p:spPr>
          <a:xfrm>
            <a:off x="1467935" y="2981454"/>
            <a:ext cx="2546100" cy="103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483C3"/>
                </a:solidFill>
                <a:latin typeface="Roboto"/>
                <a:ea typeface="Roboto"/>
                <a:cs typeface="Roboto"/>
                <a:sym typeface="Roboto"/>
              </a:rPr>
              <a:t>Jon Earnshaw</a:t>
            </a:r>
            <a:br>
              <a:rPr b="1" lang="en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lang="en" sz="1200">
                <a:solidFill>
                  <a:srgbClr val="6B6B6B"/>
                </a:solidFill>
                <a:latin typeface="Roboto"/>
                <a:ea typeface="Roboto"/>
                <a:cs typeface="Roboto"/>
                <a:sym typeface="Roboto"/>
              </a:rPr>
              <a:t>Chief Product Evangelist</a:t>
            </a:r>
            <a:endParaRPr b="1" sz="1200">
              <a:solidFill>
                <a:srgbClr val="6B6B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B6B6B"/>
                </a:solidFill>
                <a:latin typeface="Roboto Light"/>
                <a:ea typeface="Roboto Light"/>
                <a:cs typeface="Roboto Light"/>
                <a:sym typeface="Roboto Light"/>
              </a:rPr>
              <a:t>Pi Datametrics</a:t>
            </a:r>
            <a:endParaRPr b="1" sz="1200">
              <a:solidFill>
                <a:srgbClr val="6B6B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" name="Google Shape;145;p27"/>
          <p:cNvSpPr txBox="1"/>
          <p:nvPr/>
        </p:nvSpPr>
        <p:spPr>
          <a:xfrm>
            <a:off x="4858485" y="3057579"/>
            <a:ext cx="2546100" cy="103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483C3"/>
                </a:solidFill>
                <a:latin typeface="Roboto"/>
                <a:ea typeface="Roboto"/>
                <a:cs typeface="Roboto"/>
                <a:sym typeface="Roboto"/>
              </a:rPr>
              <a:t>Andy Francos</a:t>
            </a:r>
            <a:br>
              <a:rPr b="1" lang="en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lang="en" sz="1200">
                <a:solidFill>
                  <a:srgbClr val="6B6B6B"/>
                </a:solidFill>
                <a:latin typeface="Roboto"/>
                <a:ea typeface="Roboto"/>
                <a:cs typeface="Roboto"/>
                <a:sym typeface="Roboto"/>
              </a:rPr>
              <a:t>Founder</a:t>
            </a:r>
            <a:endParaRPr b="1" sz="1200">
              <a:solidFill>
                <a:srgbClr val="6B6B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B6B6B"/>
                </a:solidFill>
                <a:latin typeface="Roboto Light"/>
                <a:ea typeface="Roboto Light"/>
                <a:cs typeface="Roboto Light"/>
                <a:sym typeface="Roboto Light"/>
              </a:rPr>
              <a:t>Be Franc, A Marketing Consultancy</a:t>
            </a:r>
            <a:endParaRPr b="1" sz="1200">
              <a:solidFill>
                <a:srgbClr val="6B6B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6" name="Google Shape;14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6575" y="1078325"/>
            <a:ext cx="2148801" cy="2148774"/>
          </a:xfrm>
          <a:prstGeom prst="rect">
            <a:avLst/>
          </a:prstGeom>
          <a:noFill/>
          <a:ln>
            <a:noFill/>
          </a:ln>
          <a:effectLst>
            <a:outerShdw blurRad="214313" rotWithShape="0" algn="bl">
              <a:srgbClr val="000000">
                <a:alpha val="20000"/>
              </a:srgbClr>
            </a:outerShdw>
          </a:effectLst>
        </p:spPr>
      </p:pic>
      <p:pic>
        <p:nvPicPr>
          <p:cNvPr id="147" name="Google Shape;147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41900" y="1078325"/>
            <a:ext cx="1979250" cy="1979250"/>
          </a:xfrm>
          <a:prstGeom prst="rect">
            <a:avLst/>
          </a:prstGeom>
          <a:noFill/>
          <a:ln>
            <a:noFill/>
          </a:ln>
          <a:effectLst>
            <a:outerShdw blurRad="214313" rotWithShape="0" algn="bl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5"/>
          <p:cNvSpPr/>
          <p:nvPr/>
        </p:nvSpPr>
        <p:spPr>
          <a:xfrm>
            <a:off x="530650" y="1953013"/>
            <a:ext cx="2427900" cy="544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0" name="Google Shape;29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650" y="1048600"/>
            <a:ext cx="2427900" cy="6588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91" name="Google Shape;291;p45"/>
          <p:cNvSpPr txBox="1"/>
          <p:nvPr/>
        </p:nvSpPr>
        <p:spPr>
          <a:xfrm>
            <a:off x="787300" y="1978825"/>
            <a:ext cx="1914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oboto Light"/>
                <a:ea typeface="Roboto Light"/>
                <a:cs typeface="Roboto Light"/>
                <a:sym typeface="Roboto Light"/>
              </a:rPr>
              <a:t>I’m looking for</a:t>
            </a:r>
            <a:endParaRPr/>
          </a:p>
        </p:txBody>
      </p:sp>
      <p:sp>
        <p:nvSpPr>
          <p:cNvPr id="292" name="Google Shape;292;p45"/>
          <p:cNvSpPr/>
          <p:nvPr/>
        </p:nvSpPr>
        <p:spPr>
          <a:xfrm>
            <a:off x="551638" y="2742838"/>
            <a:ext cx="2427900" cy="544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3" name="Google Shape;29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647279"/>
            <a:ext cx="9144000" cy="142287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5"/>
          <p:cNvSpPr txBox="1"/>
          <p:nvPr/>
        </p:nvSpPr>
        <p:spPr>
          <a:xfrm>
            <a:off x="808288" y="2768650"/>
            <a:ext cx="1914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oboto Light"/>
                <a:ea typeface="Roboto Light"/>
                <a:cs typeface="Roboto Light"/>
                <a:sym typeface="Roboto Light"/>
              </a:rPr>
              <a:t>A research plan</a:t>
            </a:r>
            <a:endParaRPr/>
          </a:p>
        </p:txBody>
      </p:sp>
      <p:sp>
        <p:nvSpPr>
          <p:cNvPr id="295" name="Google Shape;295;p45"/>
          <p:cNvSpPr/>
          <p:nvPr/>
        </p:nvSpPr>
        <p:spPr>
          <a:xfrm>
            <a:off x="530638" y="3532663"/>
            <a:ext cx="2427900" cy="544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45"/>
          <p:cNvSpPr txBox="1"/>
          <p:nvPr/>
        </p:nvSpPr>
        <p:spPr>
          <a:xfrm>
            <a:off x="787288" y="3558475"/>
            <a:ext cx="1914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oboto Light"/>
                <a:ea typeface="Roboto Light"/>
                <a:cs typeface="Roboto Light"/>
                <a:sym typeface="Roboto Light"/>
              </a:rPr>
              <a:t>R</a:t>
            </a:r>
            <a:r>
              <a:rPr lang="en" sz="2000">
                <a:latin typeface="Roboto Light"/>
                <a:ea typeface="Roboto Light"/>
                <a:cs typeface="Roboto Light"/>
                <a:sym typeface="Roboto Light"/>
              </a:rPr>
              <a:t>esearch</a:t>
            </a:r>
            <a:endParaRPr/>
          </a:p>
        </p:txBody>
      </p:sp>
      <p:sp>
        <p:nvSpPr>
          <p:cNvPr id="297" name="Google Shape;297;p45"/>
          <p:cNvSpPr/>
          <p:nvPr/>
        </p:nvSpPr>
        <p:spPr>
          <a:xfrm>
            <a:off x="551638" y="4348288"/>
            <a:ext cx="2427900" cy="544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45"/>
          <p:cNvSpPr txBox="1"/>
          <p:nvPr/>
        </p:nvSpPr>
        <p:spPr>
          <a:xfrm>
            <a:off x="808288" y="4374100"/>
            <a:ext cx="1914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oboto Light"/>
                <a:ea typeface="Roboto Light"/>
                <a:cs typeface="Roboto Light"/>
                <a:sym typeface="Roboto Light"/>
              </a:rPr>
              <a:t>Solution</a:t>
            </a:r>
            <a:endParaRPr/>
          </a:p>
        </p:txBody>
      </p:sp>
      <p:pic>
        <p:nvPicPr>
          <p:cNvPr id="299" name="Google Shape;299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80450" y="1857450"/>
            <a:ext cx="2187000" cy="2153400"/>
          </a:xfrm>
          <a:prstGeom prst="roundRect">
            <a:avLst>
              <a:gd fmla="val 5867" name="adj"/>
            </a:avLst>
          </a:prstGeom>
          <a:noFill/>
          <a:ln>
            <a:noFill/>
          </a:ln>
          <a:effectLst>
            <a:outerShdw blurRad="157163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300" name="Google Shape;300;p45"/>
          <p:cNvCxnSpPr>
            <a:stCxn id="297" idx="3"/>
            <a:endCxn id="299" idx="1"/>
          </p:cNvCxnSpPr>
          <p:nvPr/>
        </p:nvCxnSpPr>
        <p:spPr>
          <a:xfrm flipH="1" rot="10800000">
            <a:off x="2979538" y="2934088"/>
            <a:ext cx="801000" cy="1686300"/>
          </a:xfrm>
          <a:prstGeom prst="bentConnector3">
            <a:avLst>
              <a:gd fmla="val 49995" name="adj1"/>
            </a:avLst>
          </a:prstGeom>
          <a:noFill/>
          <a:ln cap="flat" cmpd="sng" w="28575">
            <a:solidFill>
              <a:srgbClr val="B7B7B7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01" name="Google Shape;301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56438" y="4443100"/>
            <a:ext cx="2035200" cy="4926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157163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02" name="Google Shape;302;p45"/>
          <p:cNvSpPr txBox="1"/>
          <p:nvPr/>
        </p:nvSpPr>
        <p:spPr>
          <a:xfrm>
            <a:off x="3780563" y="118725"/>
            <a:ext cx="21870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2"/>
                </a:solidFill>
                <a:latin typeface="Roboto Light"/>
                <a:ea typeface="Roboto Light"/>
                <a:cs typeface="Roboto Light"/>
                <a:sym typeface="Roboto Light"/>
              </a:rPr>
              <a:t>Result</a:t>
            </a:r>
            <a:endParaRPr>
              <a:solidFill>
                <a:schemeClr val="lt2"/>
              </a:solidFill>
            </a:endParaRPr>
          </a:p>
        </p:txBody>
      </p:sp>
      <p:cxnSp>
        <p:nvCxnSpPr>
          <p:cNvPr id="303" name="Google Shape;303;p45"/>
          <p:cNvCxnSpPr>
            <a:stCxn id="299" idx="2"/>
            <a:endCxn id="301" idx="0"/>
          </p:cNvCxnSpPr>
          <p:nvPr/>
        </p:nvCxnSpPr>
        <p:spPr>
          <a:xfrm>
            <a:off x="4873950" y="4010850"/>
            <a:ext cx="0" cy="432300"/>
          </a:xfrm>
          <a:prstGeom prst="straightConnector1">
            <a:avLst/>
          </a:prstGeom>
          <a:noFill/>
          <a:ln cap="flat" cmpd="sng" w="28575">
            <a:solidFill>
              <a:srgbClr val="B7B7B7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4" name="Google Shape;304;p45"/>
          <p:cNvCxnSpPr>
            <a:stCxn id="299" idx="3"/>
            <a:endCxn id="305" idx="1"/>
          </p:cNvCxnSpPr>
          <p:nvPr/>
        </p:nvCxnSpPr>
        <p:spPr>
          <a:xfrm>
            <a:off x="5967450" y="2934150"/>
            <a:ext cx="801000" cy="0"/>
          </a:xfrm>
          <a:prstGeom prst="straightConnector1">
            <a:avLst/>
          </a:prstGeom>
          <a:noFill/>
          <a:ln cap="flat" cmpd="sng" w="28575">
            <a:solidFill>
              <a:srgbClr val="B7B7B7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05" name="Google Shape;305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68350" y="2278650"/>
            <a:ext cx="2102400" cy="13110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157163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06" name="Google Shape;306;p45"/>
          <p:cNvSpPr txBox="1"/>
          <p:nvPr/>
        </p:nvSpPr>
        <p:spPr>
          <a:xfrm>
            <a:off x="651088" y="79675"/>
            <a:ext cx="21870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2"/>
                </a:solidFill>
                <a:latin typeface="Roboto Light"/>
                <a:ea typeface="Roboto Light"/>
                <a:cs typeface="Roboto Light"/>
                <a:sym typeface="Roboto Light"/>
              </a:rPr>
              <a:t>Research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307" name="Google Shape;307;p45"/>
          <p:cNvSpPr txBox="1"/>
          <p:nvPr/>
        </p:nvSpPr>
        <p:spPr>
          <a:xfrm>
            <a:off x="6576638" y="118725"/>
            <a:ext cx="21870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2"/>
                </a:solidFill>
                <a:latin typeface="Roboto Light"/>
                <a:ea typeface="Roboto Light"/>
                <a:cs typeface="Roboto Light"/>
                <a:sym typeface="Roboto Light"/>
              </a:rPr>
              <a:t>Present?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308" name="Google Shape;308;p45"/>
          <p:cNvSpPr/>
          <p:nvPr/>
        </p:nvSpPr>
        <p:spPr>
          <a:xfrm>
            <a:off x="3178225" y="354075"/>
            <a:ext cx="728700" cy="252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45"/>
          <p:cNvSpPr/>
          <p:nvPr/>
        </p:nvSpPr>
        <p:spPr>
          <a:xfrm>
            <a:off x="5847950" y="354075"/>
            <a:ext cx="728700" cy="252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10" name="Google Shape;310;p45"/>
          <p:cNvCxnSpPr/>
          <p:nvPr/>
        </p:nvCxnSpPr>
        <p:spPr>
          <a:xfrm>
            <a:off x="257038" y="1298450"/>
            <a:ext cx="0" cy="3298800"/>
          </a:xfrm>
          <a:prstGeom prst="straightConnector1">
            <a:avLst/>
          </a:prstGeom>
          <a:noFill/>
          <a:ln cap="flat" cmpd="sng" w="28575">
            <a:solidFill>
              <a:srgbClr val="B7B7B7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0100" y="632400"/>
            <a:ext cx="5803800" cy="34008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157163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850" y="362200"/>
            <a:ext cx="4900500" cy="403535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7"/>
          <p:cNvSpPr txBox="1"/>
          <p:nvPr/>
        </p:nvSpPr>
        <p:spPr>
          <a:xfrm>
            <a:off x="5282925" y="480250"/>
            <a:ext cx="3493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500">
                <a:latin typeface="Roboto Light"/>
                <a:ea typeface="Roboto Light"/>
                <a:cs typeface="Roboto Light"/>
                <a:sym typeface="Roboto Light"/>
              </a:rPr>
              <a:t>Find </a:t>
            </a:r>
            <a:r>
              <a:rPr b="1" i="1" lang="en" sz="1500">
                <a:latin typeface="Roboto"/>
                <a:ea typeface="Roboto"/>
                <a:cs typeface="Roboto"/>
                <a:sym typeface="Roboto"/>
              </a:rPr>
              <a:t>reviews</a:t>
            </a:r>
            <a:r>
              <a:rPr i="1" lang="en" sz="1500">
                <a:latin typeface="Roboto Light"/>
                <a:ea typeface="Roboto Light"/>
                <a:cs typeface="Roboto Light"/>
                <a:sym typeface="Roboto Light"/>
              </a:rPr>
              <a:t> of the ovens from </a:t>
            </a:r>
            <a:r>
              <a:rPr b="1" i="1" lang="en" sz="1500">
                <a:latin typeface="Roboto"/>
                <a:ea typeface="Roboto"/>
                <a:cs typeface="Roboto"/>
                <a:sym typeface="Roboto"/>
              </a:rPr>
              <a:t>people who have actually used them</a:t>
            </a:r>
            <a:r>
              <a:rPr i="1" lang="en" sz="1500">
                <a:latin typeface="Roboto Light"/>
                <a:ea typeface="Roboto Light"/>
                <a:cs typeface="Roboto Light"/>
                <a:sym typeface="Roboto Light"/>
              </a:rPr>
              <a:t>.</a:t>
            </a:r>
            <a:endParaRPr i="1" sz="15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22" name="Google Shape;322;p47"/>
          <p:cNvSpPr txBox="1"/>
          <p:nvPr/>
        </p:nvSpPr>
        <p:spPr>
          <a:xfrm>
            <a:off x="5282925" y="1271362"/>
            <a:ext cx="3493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500">
                <a:latin typeface="Roboto Light"/>
                <a:ea typeface="Roboto Light"/>
                <a:cs typeface="Roboto Light"/>
                <a:sym typeface="Roboto Light"/>
              </a:rPr>
              <a:t>Find out if there are any </a:t>
            </a:r>
            <a:r>
              <a:rPr b="1" i="1" lang="en" sz="1500">
                <a:latin typeface="Roboto"/>
                <a:ea typeface="Roboto"/>
                <a:cs typeface="Roboto"/>
                <a:sym typeface="Roboto"/>
              </a:rPr>
              <a:t>warranties or guarantees</a:t>
            </a:r>
            <a:r>
              <a:rPr i="1" lang="en" sz="1500">
                <a:latin typeface="Roboto Light"/>
                <a:ea typeface="Roboto Light"/>
                <a:cs typeface="Roboto Light"/>
                <a:sym typeface="Roboto Light"/>
              </a:rPr>
              <a:t> available for the ovens.</a:t>
            </a:r>
            <a:endParaRPr i="1" sz="15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23" name="Google Shape;323;p47"/>
          <p:cNvSpPr txBox="1"/>
          <p:nvPr/>
        </p:nvSpPr>
        <p:spPr>
          <a:xfrm>
            <a:off x="5282925" y="2173127"/>
            <a:ext cx="3493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500">
                <a:latin typeface="Roboto Light"/>
                <a:ea typeface="Roboto Light"/>
                <a:cs typeface="Roboto Light"/>
                <a:sym typeface="Roboto Light"/>
              </a:rPr>
              <a:t>Filter the results to show only ovens that have </a:t>
            </a:r>
            <a:r>
              <a:rPr b="1" i="1" lang="en" sz="1500">
                <a:latin typeface="Roboto"/>
                <a:ea typeface="Roboto"/>
                <a:cs typeface="Roboto"/>
                <a:sym typeface="Roboto"/>
              </a:rPr>
              <a:t>good or excellent reviews</a:t>
            </a:r>
            <a:r>
              <a:rPr i="1" lang="en" sz="1500">
                <a:latin typeface="Roboto Light"/>
                <a:ea typeface="Roboto Light"/>
                <a:cs typeface="Roboto Light"/>
                <a:sym typeface="Roboto Light"/>
              </a:rPr>
              <a:t>.</a:t>
            </a:r>
            <a:endParaRPr i="1" sz="1500"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8"/>
          <p:cNvSpPr txBox="1"/>
          <p:nvPr/>
        </p:nvSpPr>
        <p:spPr>
          <a:xfrm>
            <a:off x="1526700" y="1385475"/>
            <a:ext cx="52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48"/>
          <p:cNvSpPr txBox="1"/>
          <p:nvPr/>
        </p:nvSpPr>
        <p:spPr>
          <a:xfrm>
            <a:off x="393625" y="0"/>
            <a:ext cx="8344200" cy="420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444444"/>
                </a:solidFill>
                <a:latin typeface="Roboto"/>
                <a:ea typeface="Roboto"/>
                <a:cs typeface="Roboto"/>
                <a:sym typeface="Roboto"/>
              </a:rPr>
              <a:t>Poll</a:t>
            </a:r>
            <a:endParaRPr b="1" sz="4800">
              <a:solidFill>
                <a:srgbClr val="44444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>
              <a:solidFill>
                <a:srgbClr val="444444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rgbClr val="444444"/>
                </a:solidFill>
                <a:latin typeface="Roboto Light"/>
                <a:ea typeface="Roboto Light"/>
                <a:cs typeface="Roboto Light"/>
                <a:sym typeface="Roboto Light"/>
              </a:rPr>
              <a:t>How many websites did Gemini analyse </a:t>
            </a:r>
            <a:endParaRPr sz="3100">
              <a:solidFill>
                <a:srgbClr val="444444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rgbClr val="444444"/>
                </a:solidFill>
                <a:latin typeface="Roboto Light"/>
                <a:ea typeface="Roboto Light"/>
                <a:cs typeface="Roboto Light"/>
                <a:sym typeface="Roboto Light"/>
              </a:rPr>
              <a:t>w</a:t>
            </a:r>
            <a:r>
              <a:rPr lang="en" sz="3100">
                <a:solidFill>
                  <a:srgbClr val="444444"/>
                </a:solidFill>
                <a:latin typeface="Roboto Light"/>
                <a:ea typeface="Roboto Light"/>
                <a:cs typeface="Roboto Light"/>
                <a:sym typeface="Roboto Light"/>
              </a:rPr>
              <a:t>hilst doing this research?</a:t>
            </a:r>
            <a:endParaRPr sz="3100">
              <a:solidFill>
                <a:srgbClr val="444444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3050" y="198875"/>
            <a:ext cx="6526500" cy="4177800"/>
          </a:xfrm>
          <a:prstGeom prst="roundRect">
            <a:avLst>
              <a:gd fmla="val 4597" name="adj"/>
            </a:avLst>
          </a:prstGeom>
          <a:noFill/>
          <a:ln>
            <a:noFill/>
          </a:ln>
          <a:effectLst>
            <a:outerShdw blurRad="157163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0"/>
          <p:cNvSpPr txBox="1"/>
          <p:nvPr/>
        </p:nvSpPr>
        <p:spPr>
          <a:xfrm>
            <a:off x="2339250" y="924038"/>
            <a:ext cx="3000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700">
                <a:latin typeface="Roboto Light"/>
                <a:ea typeface="Roboto Light"/>
                <a:cs typeface="Roboto Light"/>
                <a:sym typeface="Roboto Light"/>
              </a:rPr>
              <a:t>58 Videos</a:t>
            </a:r>
            <a:endParaRPr/>
          </a:p>
        </p:txBody>
      </p:sp>
      <p:pic>
        <p:nvPicPr>
          <p:cNvPr id="340" name="Google Shape;34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338" y="1606200"/>
            <a:ext cx="1354950" cy="50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4098" y="864324"/>
            <a:ext cx="2555276" cy="3317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950" y="864329"/>
            <a:ext cx="1571725" cy="565821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50"/>
          <p:cNvSpPr txBox="1"/>
          <p:nvPr/>
        </p:nvSpPr>
        <p:spPr>
          <a:xfrm>
            <a:off x="2291900" y="1637038"/>
            <a:ext cx="3000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700">
                <a:latin typeface="Roboto Light"/>
                <a:ea typeface="Roboto Light"/>
                <a:cs typeface="Roboto Light"/>
                <a:sym typeface="Roboto Light"/>
              </a:rPr>
              <a:t>11</a:t>
            </a:r>
            <a:r>
              <a:rPr i="1" lang="en" sz="1700">
                <a:latin typeface="Roboto Light"/>
                <a:ea typeface="Roboto Light"/>
                <a:cs typeface="Roboto Light"/>
                <a:sym typeface="Roboto Light"/>
              </a:rPr>
              <a:t> Videos</a:t>
            </a:r>
            <a:endParaRPr/>
          </a:p>
        </p:txBody>
      </p:sp>
      <p:pic>
        <p:nvPicPr>
          <p:cNvPr id="344" name="Google Shape;344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8037" y="2334000"/>
            <a:ext cx="1459578" cy="565825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50"/>
          <p:cNvSpPr txBox="1"/>
          <p:nvPr/>
        </p:nvSpPr>
        <p:spPr>
          <a:xfrm>
            <a:off x="2339250" y="2408250"/>
            <a:ext cx="3000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700">
                <a:latin typeface="Roboto Light"/>
                <a:ea typeface="Roboto Light"/>
                <a:cs typeface="Roboto Light"/>
                <a:sym typeface="Roboto Light"/>
              </a:rPr>
              <a:t>8 Conversations</a:t>
            </a:r>
            <a:endParaRPr/>
          </a:p>
        </p:txBody>
      </p:sp>
      <p:sp>
        <p:nvSpPr>
          <p:cNvPr id="346" name="Google Shape;346;p50"/>
          <p:cNvSpPr txBox="1"/>
          <p:nvPr/>
        </p:nvSpPr>
        <p:spPr>
          <a:xfrm>
            <a:off x="631950" y="3832775"/>
            <a:ext cx="4753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700">
                <a:latin typeface="Roboto Light"/>
                <a:ea typeface="Roboto Light"/>
                <a:cs typeface="Roboto Light"/>
                <a:sym typeface="Roboto Light"/>
              </a:rPr>
              <a:t>And 100+ Brand PDPs, Articles, Reviews, etc.</a:t>
            </a:r>
            <a:endParaRPr/>
          </a:p>
        </p:txBody>
      </p:sp>
      <p:pic>
        <p:nvPicPr>
          <p:cNvPr id="347" name="Google Shape;347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0688" y="3112246"/>
            <a:ext cx="1554245" cy="5081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50"/>
          <p:cNvSpPr txBox="1"/>
          <p:nvPr/>
        </p:nvSpPr>
        <p:spPr>
          <a:xfrm>
            <a:off x="2339250" y="3120513"/>
            <a:ext cx="3000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700">
                <a:latin typeface="Roboto Light"/>
                <a:ea typeface="Roboto Light"/>
                <a:cs typeface="Roboto Light"/>
                <a:sym typeface="Roboto Light"/>
              </a:rPr>
              <a:t>Price filtered List &amp; PDPs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8525" y="515625"/>
            <a:ext cx="3386950" cy="34462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662" y="355150"/>
            <a:ext cx="3672912" cy="3608749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59" name="Google Shape;359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0900" y="355150"/>
            <a:ext cx="4880599" cy="2181650"/>
          </a:xfrm>
          <a:prstGeom prst="rect">
            <a:avLst/>
          </a:prstGeom>
          <a:noFill/>
          <a:ln>
            <a:noFill/>
          </a:ln>
          <a:effectLst>
            <a:outerShdw blurRad="128588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60" name="Google Shape;360;p52"/>
          <p:cNvSpPr txBox="1"/>
          <p:nvPr/>
        </p:nvSpPr>
        <p:spPr>
          <a:xfrm>
            <a:off x="4100850" y="2732399"/>
            <a:ext cx="4880700" cy="12315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157163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700">
                <a:latin typeface="Roboto Light"/>
                <a:ea typeface="Roboto Light"/>
                <a:cs typeface="Roboto Light"/>
                <a:sym typeface="Roboto Light"/>
              </a:rPr>
              <a:t>“Based on the listed prices, the </a:t>
            </a:r>
            <a:r>
              <a:rPr b="1" i="1" lang="en" sz="1700">
                <a:latin typeface="Roboto"/>
                <a:ea typeface="Roboto"/>
                <a:cs typeface="Roboto"/>
                <a:sym typeface="Roboto"/>
              </a:rPr>
              <a:t>Grundig GEBM45011BP Electric Oven</a:t>
            </a:r>
            <a:r>
              <a:rPr i="1" lang="en" sz="1700">
                <a:latin typeface="Roboto Light"/>
                <a:ea typeface="Roboto Light"/>
                <a:cs typeface="Roboto Light"/>
                <a:sym typeface="Roboto Light"/>
              </a:rPr>
              <a:t> appears to offer the best value for money, especially considering its features and positive user reviews.” </a:t>
            </a:r>
            <a:endParaRPr i="1" sz="1700"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3"/>
          <p:cNvSpPr/>
          <p:nvPr/>
        </p:nvSpPr>
        <p:spPr>
          <a:xfrm>
            <a:off x="1772800" y="1340075"/>
            <a:ext cx="1126800" cy="497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53"/>
          <p:cNvSpPr/>
          <p:nvPr/>
        </p:nvSpPr>
        <p:spPr>
          <a:xfrm>
            <a:off x="1772800" y="3392950"/>
            <a:ext cx="1126800" cy="497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53"/>
          <p:cNvSpPr txBox="1"/>
          <p:nvPr/>
        </p:nvSpPr>
        <p:spPr>
          <a:xfrm>
            <a:off x="1772650" y="1311725"/>
            <a:ext cx="1126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AIO</a:t>
            </a:r>
            <a:endParaRPr sz="100"/>
          </a:p>
        </p:txBody>
      </p:sp>
      <p:sp>
        <p:nvSpPr>
          <p:cNvPr id="368" name="Google Shape;368;p53"/>
          <p:cNvSpPr txBox="1"/>
          <p:nvPr/>
        </p:nvSpPr>
        <p:spPr>
          <a:xfrm>
            <a:off x="1772650" y="3364600"/>
            <a:ext cx="1126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SSM</a:t>
            </a:r>
            <a:endParaRPr sz="100"/>
          </a:p>
        </p:txBody>
      </p:sp>
      <p:sp>
        <p:nvSpPr>
          <p:cNvPr id="369" name="Google Shape;369;p53"/>
          <p:cNvSpPr/>
          <p:nvPr/>
        </p:nvSpPr>
        <p:spPr>
          <a:xfrm>
            <a:off x="5591075" y="1837475"/>
            <a:ext cx="2534700" cy="1767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53"/>
          <p:cNvSpPr/>
          <p:nvPr/>
        </p:nvSpPr>
        <p:spPr>
          <a:xfrm>
            <a:off x="3973925" y="490475"/>
            <a:ext cx="1528500" cy="497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53"/>
          <p:cNvSpPr txBox="1"/>
          <p:nvPr/>
        </p:nvSpPr>
        <p:spPr>
          <a:xfrm>
            <a:off x="5704325" y="1865775"/>
            <a:ext cx="23082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Converged Conversational Search Experience</a:t>
            </a:r>
            <a:endParaRPr i="1" sz="100"/>
          </a:p>
        </p:txBody>
      </p:sp>
      <p:sp>
        <p:nvSpPr>
          <p:cNvPr id="372" name="Google Shape;372;p53"/>
          <p:cNvSpPr txBox="1"/>
          <p:nvPr/>
        </p:nvSpPr>
        <p:spPr>
          <a:xfrm>
            <a:off x="3885275" y="462125"/>
            <a:ext cx="1705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Gemini</a:t>
            </a:r>
            <a:endParaRPr sz="100"/>
          </a:p>
        </p:txBody>
      </p:sp>
      <p:cxnSp>
        <p:nvCxnSpPr>
          <p:cNvPr id="373" name="Google Shape;373;p53"/>
          <p:cNvCxnSpPr>
            <a:stCxn id="367" idx="3"/>
            <a:endCxn id="369" idx="1"/>
          </p:cNvCxnSpPr>
          <p:nvPr/>
        </p:nvCxnSpPr>
        <p:spPr>
          <a:xfrm>
            <a:off x="2899450" y="1588775"/>
            <a:ext cx="2691600" cy="11325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4" name="Google Shape;374;p53"/>
          <p:cNvCxnSpPr>
            <a:stCxn id="368" idx="3"/>
            <a:endCxn id="369" idx="1"/>
          </p:cNvCxnSpPr>
          <p:nvPr/>
        </p:nvCxnSpPr>
        <p:spPr>
          <a:xfrm flipH="1" rot="10800000">
            <a:off x="2899450" y="2721250"/>
            <a:ext cx="2691600" cy="9204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5" name="Google Shape;375;p53"/>
          <p:cNvCxnSpPr>
            <a:stCxn id="370" idx="2"/>
            <a:endCxn id="369" idx="0"/>
          </p:cNvCxnSpPr>
          <p:nvPr/>
        </p:nvCxnSpPr>
        <p:spPr>
          <a:xfrm>
            <a:off x="4738175" y="987875"/>
            <a:ext cx="2120400" cy="849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4"/>
          <p:cNvSpPr txBox="1"/>
          <p:nvPr/>
        </p:nvSpPr>
        <p:spPr>
          <a:xfrm>
            <a:off x="565675" y="288474"/>
            <a:ext cx="80127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300">
                <a:solidFill>
                  <a:srgbClr val="444444"/>
                </a:solidFill>
                <a:latin typeface="Roboto"/>
                <a:ea typeface="Roboto"/>
                <a:cs typeface="Roboto"/>
                <a:sym typeface="Roboto"/>
              </a:rPr>
              <a:t>Remember these?</a:t>
            </a:r>
            <a:endParaRPr b="1" sz="4300">
              <a:solidFill>
                <a:srgbClr val="44444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81" name="Google Shape;381;p54"/>
          <p:cNvGrpSpPr/>
          <p:nvPr/>
        </p:nvGrpSpPr>
        <p:grpSpPr>
          <a:xfrm>
            <a:off x="1306602" y="1132575"/>
            <a:ext cx="6530838" cy="2939894"/>
            <a:chOff x="3265725" y="2281700"/>
            <a:chExt cx="12456300" cy="5607275"/>
          </a:xfrm>
        </p:grpSpPr>
        <p:pic>
          <p:nvPicPr>
            <p:cNvPr id="382" name="Google Shape;382;p54"/>
            <p:cNvPicPr preferRelativeResize="0"/>
            <p:nvPr/>
          </p:nvPicPr>
          <p:blipFill rotWithShape="1">
            <a:blip r:embed="rId3">
              <a:alphaModFix/>
            </a:blip>
            <a:srcRect b="12967" l="752" r="63069" t="19070"/>
            <a:stretch/>
          </p:blipFill>
          <p:spPr>
            <a:xfrm>
              <a:off x="4819250" y="5527800"/>
              <a:ext cx="9167400" cy="938400"/>
            </a:xfrm>
            <a:prstGeom prst="roundRect">
              <a:avLst>
                <a:gd fmla="val 50000" name="adj"/>
              </a:avLst>
            </a:prstGeom>
            <a:noFill/>
            <a:ln>
              <a:noFill/>
            </a:ln>
            <a:effectLst>
              <a:outerShdw blurRad="157163" rotWithShape="0" algn="bl" dir="5400000" dist="19050">
                <a:srgbClr val="000000">
                  <a:alpha val="50000"/>
                </a:srgbClr>
              </a:outerShdw>
            </a:effectLst>
          </p:spPr>
        </p:pic>
        <p:pic>
          <p:nvPicPr>
            <p:cNvPr id="383" name="Google Shape;383;p54"/>
            <p:cNvPicPr preferRelativeResize="0"/>
            <p:nvPr/>
          </p:nvPicPr>
          <p:blipFill rotWithShape="1">
            <a:blip r:embed="rId3">
              <a:alphaModFix/>
            </a:blip>
            <a:srcRect b="13905" l="38214" r="36103" t="18132"/>
            <a:stretch/>
          </p:blipFill>
          <p:spPr>
            <a:xfrm>
              <a:off x="6134875" y="2281700"/>
              <a:ext cx="6508200" cy="938400"/>
            </a:xfrm>
            <a:prstGeom prst="roundRect">
              <a:avLst>
                <a:gd fmla="val 50000" name="adj"/>
              </a:avLst>
            </a:prstGeom>
            <a:noFill/>
            <a:ln>
              <a:noFill/>
            </a:ln>
            <a:effectLst>
              <a:outerShdw blurRad="157163" rotWithShape="0" algn="bl" dir="5400000" dist="19050">
                <a:srgbClr val="000000">
                  <a:alpha val="50000"/>
                </a:srgbClr>
              </a:outerShdw>
            </a:effectLst>
          </p:spPr>
        </p:pic>
        <p:pic>
          <p:nvPicPr>
            <p:cNvPr id="384" name="Google Shape;384;p54"/>
            <p:cNvPicPr preferRelativeResize="0"/>
            <p:nvPr/>
          </p:nvPicPr>
          <p:blipFill rotWithShape="1">
            <a:blip r:embed="rId3">
              <a:alphaModFix/>
            </a:blip>
            <a:srcRect b="14597" l="65233" r="854" t="17444"/>
            <a:stretch/>
          </p:blipFill>
          <p:spPr>
            <a:xfrm>
              <a:off x="5183150" y="3904750"/>
              <a:ext cx="8593500" cy="938400"/>
            </a:xfrm>
            <a:prstGeom prst="roundRect">
              <a:avLst>
                <a:gd fmla="val 50000" name="adj"/>
              </a:avLst>
            </a:prstGeom>
            <a:noFill/>
            <a:ln>
              <a:noFill/>
            </a:ln>
            <a:effectLst>
              <a:outerShdw blurRad="157163" rotWithShape="0" algn="bl" dir="5400000" dist="19050">
                <a:srgbClr val="000000">
                  <a:alpha val="50000"/>
                </a:srgbClr>
              </a:outerShdw>
            </a:effectLst>
          </p:spPr>
        </p:pic>
        <p:pic>
          <p:nvPicPr>
            <p:cNvPr id="385" name="Google Shape;385;p54"/>
            <p:cNvPicPr preferRelativeResize="0"/>
            <p:nvPr/>
          </p:nvPicPr>
          <p:blipFill rotWithShape="1">
            <a:blip r:embed="rId4">
              <a:alphaModFix/>
            </a:blip>
            <a:srcRect b="15449" l="1770" r="2545" t="15206"/>
            <a:stretch/>
          </p:blipFill>
          <p:spPr>
            <a:xfrm>
              <a:off x="3265725" y="7049275"/>
              <a:ext cx="12456300" cy="839700"/>
            </a:xfrm>
            <a:prstGeom prst="roundRect">
              <a:avLst>
                <a:gd fmla="val 50000" name="adj"/>
              </a:avLst>
            </a:prstGeom>
            <a:noFill/>
            <a:ln>
              <a:noFill/>
            </a:ln>
            <a:effectLst>
              <a:outerShdw blurRad="157163" rotWithShape="0" algn="bl" dir="5400000" dist="19050">
                <a:srgbClr val="000000">
                  <a:alpha val="50000"/>
                </a:srgbClr>
              </a:outerShdw>
            </a:effectLst>
          </p:spPr>
        </p:pic>
        <p:sp>
          <p:nvSpPr>
            <p:cNvPr id="386" name="Google Shape;386;p54"/>
            <p:cNvSpPr txBox="1"/>
            <p:nvPr/>
          </p:nvSpPr>
          <p:spPr>
            <a:xfrm>
              <a:off x="5915325" y="4021735"/>
              <a:ext cx="7692600" cy="704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1F1F1F"/>
                  </a:solidFill>
                  <a:highlight>
                    <a:srgbClr val="FFFFFF"/>
                  </a:highlight>
                </a:rPr>
                <a:t>What should you look for when buying a new gas oven?</a:t>
              </a:r>
              <a:endParaRPr sz="2400">
                <a:latin typeface="Noto Sans Medium"/>
                <a:ea typeface="Noto Sans Medium"/>
                <a:cs typeface="Noto Sans Medium"/>
                <a:sym typeface="Noto Sans Medium"/>
              </a:endParaRPr>
            </a:p>
          </p:txBody>
        </p:sp>
      </p:grpSp>
      <p:sp>
        <p:nvSpPr>
          <p:cNvPr id="387" name="Google Shape;387;p54"/>
          <p:cNvSpPr txBox="1"/>
          <p:nvPr/>
        </p:nvSpPr>
        <p:spPr>
          <a:xfrm>
            <a:off x="3206375" y="1188300"/>
            <a:ext cx="2855700" cy="36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F1F1F"/>
                </a:solidFill>
                <a:highlight>
                  <a:srgbClr val="FFFFFF"/>
                </a:highlight>
              </a:rPr>
              <a:t>Are self cleaning ovens any good?</a:t>
            </a:r>
            <a:endParaRPr sz="2400">
              <a:latin typeface="Noto Sans Medium"/>
              <a:ea typeface="Noto Sans Medium"/>
              <a:cs typeface="Noto Sans Medium"/>
              <a:sym typeface="Noto Sans Medium"/>
            </a:endParaRPr>
          </a:p>
        </p:txBody>
      </p:sp>
      <p:sp>
        <p:nvSpPr>
          <p:cNvPr id="388" name="Google Shape;388;p54"/>
          <p:cNvSpPr txBox="1"/>
          <p:nvPr/>
        </p:nvSpPr>
        <p:spPr>
          <a:xfrm>
            <a:off x="2555400" y="2883400"/>
            <a:ext cx="4314000" cy="36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F1F1F"/>
                </a:solidFill>
                <a:highlight>
                  <a:srgbClr val="FFFFFF"/>
                </a:highlight>
              </a:rPr>
              <a:t>Do you always need a qualified electrician to fit a new oven?</a:t>
            </a:r>
            <a:endParaRPr sz="1200">
              <a:solidFill>
                <a:srgbClr val="1F1F1F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8"/>
          <p:cNvSpPr txBox="1"/>
          <p:nvPr/>
        </p:nvSpPr>
        <p:spPr>
          <a:xfrm>
            <a:off x="392800" y="344421"/>
            <a:ext cx="8345100" cy="4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44444"/>
                </a:solidFill>
                <a:latin typeface="Roboto"/>
                <a:ea typeface="Roboto"/>
                <a:cs typeface="Roboto"/>
                <a:sym typeface="Roboto"/>
              </a:rPr>
              <a:t>Housekeeping </a:t>
            </a:r>
            <a:endParaRPr sz="2400">
              <a:solidFill>
                <a:srgbClr val="44444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3" name="Google Shape;153;p28"/>
          <p:cNvSpPr/>
          <p:nvPr/>
        </p:nvSpPr>
        <p:spPr>
          <a:xfrm>
            <a:off x="631950" y="1642998"/>
            <a:ext cx="1898700" cy="2014200"/>
          </a:xfrm>
          <a:prstGeom prst="roundRect">
            <a:avLst>
              <a:gd fmla="val 3783" name="adj"/>
            </a:avLst>
          </a:prstGeom>
          <a:solidFill>
            <a:srgbClr val="FFFFFF"/>
          </a:solidFill>
          <a:ln>
            <a:noFill/>
          </a:ln>
          <a:effectLst>
            <a:outerShdw blurRad="214313" rotWithShape="0" algn="bl">
              <a:srgbClr val="000000">
                <a:alpha val="20000"/>
              </a:srgbClr>
            </a:outerShdw>
          </a:effectLst>
        </p:spPr>
        <p:txBody>
          <a:bodyPr anchorCtr="0" anchor="t" bIns="182875" lIns="182875" spcFirstLastPara="1" rIns="182875" wrap="square" tIns="6400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Questions</a:t>
            </a:r>
            <a:endParaRPr b="1" sz="19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Drop any questions in the question pane and we will answer them at the end</a:t>
            </a:r>
            <a:endParaRPr sz="11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4" name="Google Shape;154;p28"/>
          <p:cNvSpPr/>
          <p:nvPr/>
        </p:nvSpPr>
        <p:spPr>
          <a:xfrm>
            <a:off x="2688400" y="1642997"/>
            <a:ext cx="1898700" cy="2014200"/>
          </a:xfrm>
          <a:prstGeom prst="roundRect">
            <a:avLst>
              <a:gd fmla="val 3783" name="adj"/>
            </a:avLst>
          </a:prstGeom>
          <a:solidFill>
            <a:srgbClr val="FFFFFF"/>
          </a:solidFill>
          <a:ln>
            <a:noFill/>
          </a:ln>
          <a:effectLst>
            <a:outerShdw blurRad="214313" rotWithShape="0" algn="bl">
              <a:srgbClr val="000000">
                <a:alpha val="20000"/>
              </a:srgbClr>
            </a:outerShdw>
          </a:effectLst>
        </p:spPr>
        <p:txBody>
          <a:bodyPr anchorCtr="0" anchor="t" bIns="182875" lIns="182875" spcFirstLastPara="1" rIns="182875" wrap="square" tIns="6400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Use reactions</a:t>
            </a:r>
            <a:endParaRPr b="1" sz="19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Use reactions to quickly and easily participate in the session</a:t>
            </a:r>
            <a:endParaRPr sz="11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1" sz="20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5" name="Google Shape;155;p28"/>
          <p:cNvSpPr/>
          <p:nvPr/>
        </p:nvSpPr>
        <p:spPr>
          <a:xfrm>
            <a:off x="4745925" y="1643001"/>
            <a:ext cx="1898700" cy="2014200"/>
          </a:xfrm>
          <a:prstGeom prst="roundRect">
            <a:avLst>
              <a:gd fmla="val 3783" name="adj"/>
            </a:avLst>
          </a:prstGeom>
          <a:solidFill>
            <a:srgbClr val="FFFFFF"/>
          </a:solidFill>
          <a:ln>
            <a:noFill/>
          </a:ln>
          <a:effectLst>
            <a:outerShdw blurRad="214313" rotWithShape="0" algn="bl">
              <a:srgbClr val="000000">
                <a:alpha val="20000"/>
              </a:srgbClr>
            </a:outerShdw>
          </a:effectLst>
        </p:spPr>
        <p:txBody>
          <a:bodyPr anchorCtr="0" anchor="t" bIns="182875" lIns="182875" spcFirstLastPara="1" rIns="182875" wrap="square" tIns="6400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On demand</a:t>
            </a:r>
            <a:endParaRPr b="1" sz="19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The recording will be sent after the session</a:t>
            </a:r>
            <a:endParaRPr sz="11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6" name="Google Shape;156;p28"/>
          <p:cNvSpPr/>
          <p:nvPr/>
        </p:nvSpPr>
        <p:spPr>
          <a:xfrm>
            <a:off x="1262305" y="1315900"/>
            <a:ext cx="638100" cy="63810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E4F3FF"/>
              </a:gs>
            </a:gsLst>
            <a:lin ang="1890073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8"/>
          <p:cNvSpPr/>
          <p:nvPr/>
        </p:nvSpPr>
        <p:spPr>
          <a:xfrm>
            <a:off x="3318700" y="1315900"/>
            <a:ext cx="638100" cy="63810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E4F3FF"/>
              </a:gs>
            </a:gsLst>
            <a:lin ang="1890073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8"/>
          <p:cNvSpPr/>
          <p:nvPr/>
        </p:nvSpPr>
        <p:spPr>
          <a:xfrm>
            <a:off x="5376284" y="1315900"/>
            <a:ext cx="638100" cy="63810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E4F3FF"/>
              </a:gs>
            </a:gsLst>
            <a:lin ang="1890073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8"/>
          <p:cNvSpPr/>
          <p:nvPr/>
        </p:nvSpPr>
        <p:spPr>
          <a:xfrm>
            <a:off x="6760075" y="1643001"/>
            <a:ext cx="1898700" cy="2014200"/>
          </a:xfrm>
          <a:prstGeom prst="roundRect">
            <a:avLst>
              <a:gd fmla="val 3783" name="adj"/>
            </a:avLst>
          </a:prstGeom>
          <a:solidFill>
            <a:srgbClr val="FFFFFF"/>
          </a:solidFill>
          <a:ln>
            <a:noFill/>
          </a:ln>
          <a:effectLst>
            <a:outerShdw blurRad="214313" rotWithShape="0" algn="bl">
              <a:srgbClr val="000000">
                <a:alpha val="20000"/>
              </a:srgbClr>
            </a:outerShdw>
          </a:effectLst>
        </p:spPr>
        <p:txBody>
          <a:bodyPr anchorCtr="0" anchor="t" bIns="182875" lIns="182875" spcFirstLastPara="1" rIns="182875" wrap="square" tIns="6400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Feedback</a:t>
            </a:r>
            <a:endParaRPr b="1" sz="19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Send any feedback or requests for future sessions </a:t>
            </a:r>
            <a:endParaRPr sz="11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0" name="Google Shape;160;p28"/>
          <p:cNvSpPr/>
          <p:nvPr/>
        </p:nvSpPr>
        <p:spPr>
          <a:xfrm>
            <a:off x="7390427" y="1315900"/>
            <a:ext cx="638100" cy="63810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E4F3FF"/>
              </a:gs>
            </a:gsLst>
            <a:lin ang="1890073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8"/>
          <p:cNvSpPr/>
          <p:nvPr/>
        </p:nvSpPr>
        <p:spPr>
          <a:xfrm>
            <a:off x="3518538" y="1518728"/>
            <a:ext cx="239489" cy="208457"/>
          </a:xfrm>
          <a:custGeom>
            <a:rect b="b" l="l" r="r" t="t"/>
            <a:pathLst>
              <a:path extrusionOk="0" fill="none" h="5374" w="6174">
                <a:moveTo>
                  <a:pt x="5679" y="458"/>
                </a:moveTo>
                <a:lnTo>
                  <a:pt x="5679" y="458"/>
                </a:lnTo>
                <a:lnTo>
                  <a:pt x="5450" y="267"/>
                </a:lnTo>
                <a:lnTo>
                  <a:pt x="5145" y="115"/>
                </a:lnTo>
                <a:lnTo>
                  <a:pt x="4840" y="38"/>
                </a:lnTo>
                <a:lnTo>
                  <a:pt x="4535" y="0"/>
                </a:lnTo>
                <a:lnTo>
                  <a:pt x="4230" y="38"/>
                </a:lnTo>
                <a:lnTo>
                  <a:pt x="3925" y="115"/>
                </a:lnTo>
                <a:lnTo>
                  <a:pt x="3659" y="267"/>
                </a:lnTo>
                <a:lnTo>
                  <a:pt x="3392" y="458"/>
                </a:lnTo>
                <a:lnTo>
                  <a:pt x="3392" y="458"/>
                </a:lnTo>
                <a:lnTo>
                  <a:pt x="3392" y="458"/>
                </a:lnTo>
                <a:lnTo>
                  <a:pt x="3087" y="801"/>
                </a:lnTo>
                <a:lnTo>
                  <a:pt x="2782" y="458"/>
                </a:lnTo>
                <a:lnTo>
                  <a:pt x="2782" y="458"/>
                </a:lnTo>
                <a:lnTo>
                  <a:pt x="2515" y="267"/>
                </a:lnTo>
                <a:lnTo>
                  <a:pt x="2249" y="115"/>
                </a:lnTo>
                <a:lnTo>
                  <a:pt x="1944" y="38"/>
                </a:lnTo>
                <a:lnTo>
                  <a:pt x="1639" y="0"/>
                </a:lnTo>
                <a:lnTo>
                  <a:pt x="1334" y="38"/>
                </a:lnTo>
                <a:lnTo>
                  <a:pt x="1029" y="115"/>
                </a:lnTo>
                <a:lnTo>
                  <a:pt x="724" y="267"/>
                </a:lnTo>
                <a:lnTo>
                  <a:pt x="496" y="458"/>
                </a:lnTo>
                <a:lnTo>
                  <a:pt x="496" y="458"/>
                </a:lnTo>
                <a:lnTo>
                  <a:pt x="267" y="724"/>
                </a:lnTo>
                <a:lnTo>
                  <a:pt x="114" y="1029"/>
                </a:lnTo>
                <a:lnTo>
                  <a:pt x="38" y="1296"/>
                </a:lnTo>
                <a:lnTo>
                  <a:pt x="0" y="1639"/>
                </a:lnTo>
                <a:lnTo>
                  <a:pt x="38" y="1944"/>
                </a:lnTo>
                <a:lnTo>
                  <a:pt x="114" y="2249"/>
                </a:lnTo>
                <a:lnTo>
                  <a:pt x="267" y="2516"/>
                </a:lnTo>
                <a:lnTo>
                  <a:pt x="496" y="2782"/>
                </a:lnTo>
                <a:lnTo>
                  <a:pt x="800" y="3087"/>
                </a:lnTo>
                <a:lnTo>
                  <a:pt x="3087" y="5374"/>
                </a:lnTo>
                <a:lnTo>
                  <a:pt x="5374" y="3087"/>
                </a:lnTo>
                <a:lnTo>
                  <a:pt x="5679" y="2782"/>
                </a:lnTo>
                <a:lnTo>
                  <a:pt x="5679" y="2782"/>
                </a:lnTo>
                <a:lnTo>
                  <a:pt x="5907" y="2516"/>
                </a:lnTo>
                <a:lnTo>
                  <a:pt x="6060" y="2249"/>
                </a:lnTo>
                <a:lnTo>
                  <a:pt x="6136" y="1944"/>
                </a:lnTo>
                <a:lnTo>
                  <a:pt x="6174" y="1639"/>
                </a:lnTo>
                <a:lnTo>
                  <a:pt x="6136" y="1296"/>
                </a:lnTo>
                <a:lnTo>
                  <a:pt x="6060" y="1029"/>
                </a:lnTo>
                <a:lnTo>
                  <a:pt x="5907" y="724"/>
                </a:lnTo>
                <a:lnTo>
                  <a:pt x="5679" y="458"/>
                </a:lnTo>
                <a:lnTo>
                  <a:pt x="5679" y="458"/>
                </a:lnTo>
                <a:lnTo>
                  <a:pt x="5679" y="458"/>
                </a:lnTo>
                <a:lnTo>
                  <a:pt x="5679" y="458"/>
                </a:lnTo>
                <a:close/>
              </a:path>
            </a:pathLst>
          </a:custGeom>
          <a:noFill/>
          <a:ln cap="rnd" cmpd="sng" w="143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2" name="Google Shape;162;p28"/>
          <p:cNvGrpSpPr/>
          <p:nvPr/>
        </p:nvGrpSpPr>
        <p:grpSpPr>
          <a:xfrm>
            <a:off x="7589684" y="1522286"/>
            <a:ext cx="239483" cy="225331"/>
            <a:chOff x="5972700" y="2330200"/>
            <a:chExt cx="411625" cy="387300"/>
          </a:xfrm>
        </p:grpSpPr>
        <p:sp>
          <p:nvSpPr>
            <p:cNvPr id="163" name="Google Shape;163;p28"/>
            <p:cNvSpPr/>
            <p:nvPr/>
          </p:nvSpPr>
          <p:spPr>
            <a:xfrm>
              <a:off x="5972700" y="2476950"/>
              <a:ext cx="98100" cy="219900"/>
            </a:xfrm>
            <a:custGeom>
              <a:rect b="b" l="l" r="r" t="t"/>
              <a:pathLst>
                <a:path extrusionOk="0" fill="none" h="120000" w="120000">
                  <a:moveTo>
                    <a:pt x="0" y="0"/>
                  </a:moveTo>
                  <a:lnTo>
                    <a:pt x="0" y="119986"/>
                  </a:lnTo>
                  <a:lnTo>
                    <a:pt x="119969" y="119986"/>
                  </a:lnTo>
                  <a:lnTo>
                    <a:pt x="119969" y="0"/>
                  </a:lnTo>
                  <a:lnTo>
                    <a:pt x="0" y="0"/>
                  </a:lnTo>
                  <a:close/>
                  <a:moveTo>
                    <a:pt x="73768" y="32903"/>
                  </a:moveTo>
                  <a:lnTo>
                    <a:pt x="73768" y="32903"/>
                  </a:lnTo>
                  <a:lnTo>
                    <a:pt x="69301" y="32575"/>
                  </a:lnTo>
                  <a:lnTo>
                    <a:pt x="65568" y="32248"/>
                  </a:lnTo>
                  <a:lnTo>
                    <a:pt x="61866" y="31252"/>
                  </a:lnTo>
                  <a:lnTo>
                    <a:pt x="58867" y="30242"/>
                  </a:lnTo>
                  <a:lnTo>
                    <a:pt x="55900" y="28590"/>
                  </a:lnTo>
                  <a:lnTo>
                    <a:pt x="53666" y="26925"/>
                  </a:lnTo>
                  <a:lnTo>
                    <a:pt x="52901" y="25261"/>
                  </a:lnTo>
                  <a:lnTo>
                    <a:pt x="52167" y="23268"/>
                  </a:lnTo>
                  <a:lnTo>
                    <a:pt x="52167" y="23268"/>
                  </a:lnTo>
                  <a:lnTo>
                    <a:pt x="52901" y="21276"/>
                  </a:lnTo>
                  <a:lnTo>
                    <a:pt x="53666" y="19611"/>
                  </a:lnTo>
                  <a:lnTo>
                    <a:pt x="55900" y="17946"/>
                  </a:lnTo>
                  <a:lnTo>
                    <a:pt x="58867" y="16622"/>
                  </a:lnTo>
                  <a:lnTo>
                    <a:pt x="61866" y="15284"/>
                  </a:lnTo>
                  <a:lnTo>
                    <a:pt x="65568" y="14629"/>
                  </a:lnTo>
                  <a:lnTo>
                    <a:pt x="69301" y="13961"/>
                  </a:lnTo>
                  <a:lnTo>
                    <a:pt x="73768" y="13633"/>
                  </a:lnTo>
                  <a:lnTo>
                    <a:pt x="73768" y="13633"/>
                  </a:lnTo>
                  <a:lnTo>
                    <a:pt x="78235" y="13961"/>
                  </a:lnTo>
                  <a:lnTo>
                    <a:pt x="81968" y="14629"/>
                  </a:lnTo>
                  <a:lnTo>
                    <a:pt x="85701" y="15284"/>
                  </a:lnTo>
                  <a:lnTo>
                    <a:pt x="88669" y="16622"/>
                  </a:lnTo>
                  <a:lnTo>
                    <a:pt x="91667" y="17946"/>
                  </a:lnTo>
                  <a:lnTo>
                    <a:pt x="93901" y="19611"/>
                  </a:lnTo>
                  <a:lnTo>
                    <a:pt x="94635" y="21276"/>
                  </a:lnTo>
                  <a:lnTo>
                    <a:pt x="95400" y="23268"/>
                  </a:lnTo>
                  <a:lnTo>
                    <a:pt x="95400" y="23268"/>
                  </a:lnTo>
                  <a:lnTo>
                    <a:pt x="94635" y="25261"/>
                  </a:lnTo>
                  <a:lnTo>
                    <a:pt x="93901" y="26925"/>
                  </a:lnTo>
                  <a:lnTo>
                    <a:pt x="91667" y="28590"/>
                  </a:lnTo>
                  <a:lnTo>
                    <a:pt x="88669" y="30242"/>
                  </a:lnTo>
                  <a:lnTo>
                    <a:pt x="85701" y="31252"/>
                  </a:lnTo>
                  <a:lnTo>
                    <a:pt x="81968" y="32248"/>
                  </a:lnTo>
                  <a:lnTo>
                    <a:pt x="78235" y="32575"/>
                  </a:lnTo>
                  <a:lnTo>
                    <a:pt x="73768" y="32903"/>
                  </a:lnTo>
                  <a:lnTo>
                    <a:pt x="73768" y="32903"/>
                  </a:lnTo>
                  <a:close/>
                </a:path>
              </a:pathLst>
            </a:custGeom>
            <a:noFill/>
            <a:ln cap="rnd" cmpd="sng" w="1217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8"/>
            <p:cNvSpPr/>
            <p:nvPr/>
          </p:nvSpPr>
          <p:spPr>
            <a:xfrm>
              <a:off x="6078025" y="2330200"/>
              <a:ext cx="306300" cy="387300"/>
            </a:xfrm>
            <a:custGeom>
              <a:rect b="b" l="l" r="r" t="t"/>
              <a:pathLst>
                <a:path extrusionOk="0" fill="none" h="120000" w="120000">
                  <a:moveTo>
                    <a:pt x="9" y="103771"/>
                  </a:moveTo>
                  <a:lnTo>
                    <a:pt x="14799" y="103771"/>
                  </a:lnTo>
                  <a:lnTo>
                    <a:pt x="14799" y="103771"/>
                  </a:lnTo>
                  <a:lnTo>
                    <a:pt x="19569" y="105653"/>
                  </a:lnTo>
                  <a:lnTo>
                    <a:pt x="26248" y="107923"/>
                  </a:lnTo>
                  <a:lnTo>
                    <a:pt x="34828" y="110564"/>
                  </a:lnTo>
                  <a:lnTo>
                    <a:pt x="44378" y="113392"/>
                  </a:lnTo>
                  <a:lnTo>
                    <a:pt x="54632" y="115847"/>
                  </a:lnTo>
                  <a:lnTo>
                    <a:pt x="59882" y="116978"/>
                  </a:lnTo>
                  <a:lnTo>
                    <a:pt x="65132" y="117916"/>
                  </a:lnTo>
                  <a:lnTo>
                    <a:pt x="70137" y="118861"/>
                  </a:lnTo>
                  <a:lnTo>
                    <a:pt x="75142" y="119426"/>
                  </a:lnTo>
                  <a:lnTo>
                    <a:pt x="79676" y="119806"/>
                  </a:lnTo>
                  <a:lnTo>
                    <a:pt x="84211" y="119992"/>
                  </a:lnTo>
                  <a:lnTo>
                    <a:pt x="84211" y="119992"/>
                  </a:lnTo>
                  <a:lnTo>
                    <a:pt x="91841" y="119992"/>
                  </a:lnTo>
                  <a:lnTo>
                    <a:pt x="95896" y="119806"/>
                  </a:lnTo>
                  <a:lnTo>
                    <a:pt x="99715" y="119426"/>
                  </a:lnTo>
                  <a:lnTo>
                    <a:pt x="103055" y="118675"/>
                  </a:lnTo>
                  <a:lnTo>
                    <a:pt x="104720" y="118295"/>
                  </a:lnTo>
                  <a:lnTo>
                    <a:pt x="105915" y="117916"/>
                  </a:lnTo>
                  <a:lnTo>
                    <a:pt x="107110" y="117350"/>
                  </a:lnTo>
                  <a:lnTo>
                    <a:pt x="108060" y="116599"/>
                  </a:lnTo>
                  <a:lnTo>
                    <a:pt x="108540" y="115847"/>
                  </a:lnTo>
                  <a:lnTo>
                    <a:pt x="109020" y="114902"/>
                  </a:lnTo>
                  <a:lnTo>
                    <a:pt x="109735" y="109426"/>
                  </a:lnTo>
                  <a:lnTo>
                    <a:pt x="109735" y="109426"/>
                  </a:lnTo>
                  <a:lnTo>
                    <a:pt x="109500" y="108109"/>
                  </a:lnTo>
                  <a:lnTo>
                    <a:pt x="109020" y="106978"/>
                  </a:lnTo>
                  <a:lnTo>
                    <a:pt x="108060" y="105847"/>
                  </a:lnTo>
                  <a:lnTo>
                    <a:pt x="106630" y="104902"/>
                  </a:lnTo>
                  <a:lnTo>
                    <a:pt x="106630" y="104902"/>
                  </a:lnTo>
                  <a:lnTo>
                    <a:pt x="107825" y="104716"/>
                  </a:lnTo>
                  <a:lnTo>
                    <a:pt x="109020" y="104336"/>
                  </a:lnTo>
                  <a:lnTo>
                    <a:pt x="110215" y="103957"/>
                  </a:lnTo>
                  <a:lnTo>
                    <a:pt x="111165" y="103205"/>
                  </a:lnTo>
                  <a:lnTo>
                    <a:pt x="111880" y="102446"/>
                  </a:lnTo>
                  <a:lnTo>
                    <a:pt x="112595" y="101509"/>
                  </a:lnTo>
                  <a:lnTo>
                    <a:pt x="113075" y="100370"/>
                  </a:lnTo>
                  <a:lnTo>
                    <a:pt x="113310" y="99433"/>
                  </a:lnTo>
                  <a:lnTo>
                    <a:pt x="114025" y="92639"/>
                  </a:lnTo>
                  <a:lnTo>
                    <a:pt x="114025" y="92639"/>
                  </a:lnTo>
                  <a:lnTo>
                    <a:pt x="114025" y="91694"/>
                  </a:lnTo>
                  <a:lnTo>
                    <a:pt x="114025" y="90943"/>
                  </a:lnTo>
                  <a:lnTo>
                    <a:pt x="113790" y="89998"/>
                  </a:lnTo>
                  <a:lnTo>
                    <a:pt x="113310" y="89246"/>
                  </a:lnTo>
                  <a:lnTo>
                    <a:pt x="112115" y="87922"/>
                  </a:lnTo>
                  <a:lnTo>
                    <a:pt x="111400" y="87356"/>
                  </a:lnTo>
                  <a:lnTo>
                    <a:pt x="110685" y="86791"/>
                  </a:lnTo>
                  <a:lnTo>
                    <a:pt x="110685" y="86791"/>
                  </a:lnTo>
                  <a:lnTo>
                    <a:pt x="111880" y="86605"/>
                  </a:lnTo>
                  <a:lnTo>
                    <a:pt x="112840" y="86225"/>
                  </a:lnTo>
                  <a:lnTo>
                    <a:pt x="113790" y="85660"/>
                  </a:lnTo>
                  <a:lnTo>
                    <a:pt x="114740" y="84900"/>
                  </a:lnTo>
                  <a:lnTo>
                    <a:pt x="115455" y="84149"/>
                  </a:lnTo>
                  <a:lnTo>
                    <a:pt x="115935" y="83398"/>
                  </a:lnTo>
                  <a:lnTo>
                    <a:pt x="116415" y="82453"/>
                  </a:lnTo>
                  <a:lnTo>
                    <a:pt x="116650" y="81322"/>
                  </a:lnTo>
                  <a:lnTo>
                    <a:pt x="117365" y="74714"/>
                  </a:lnTo>
                  <a:lnTo>
                    <a:pt x="117365" y="74714"/>
                  </a:lnTo>
                  <a:lnTo>
                    <a:pt x="117365" y="73769"/>
                  </a:lnTo>
                  <a:lnTo>
                    <a:pt x="117365" y="72831"/>
                  </a:lnTo>
                  <a:lnTo>
                    <a:pt x="117130" y="71886"/>
                  </a:lnTo>
                  <a:lnTo>
                    <a:pt x="116650" y="71127"/>
                  </a:lnTo>
                  <a:lnTo>
                    <a:pt x="116170" y="70376"/>
                  </a:lnTo>
                  <a:lnTo>
                    <a:pt x="115455" y="69810"/>
                  </a:lnTo>
                  <a:lnTo>
                    <a:pt x="114740" y="69245"/>
                  </a:lnTo>
                  <a:lnTo>
                    <a:pt x="113790" y="68679"/>
                  </a:lnTo>
                  <a:lnTo>
                    <a:pt x="113790" y="68679"/>
                  </a:lnTo>
                  <a:lnTo>
                    <a:pt x="114740" y="68486"/>
                  </a:lnTo>
                  <a:lnTo>
                    <a:pt x="115700" y="67920"/>
                  </a:lnTo>
                  <a:lnTo>
                    <a:pt x="116650" y="67355"/>
                  </a:lnTo>
                  <a:lnTo>
                    <a:pt x="117365" y="66789"/>
                  </a:lnTo>
                  <a:lnTo>
                    <a:pt x="118080" y="66038"/>
                  </a:lnTo>
                  <a:lnTo>
                    <a:pt x="118560" y="65279"/>
                  </a:lnTo>
                  <a:lnTo>
                    <a:pt x="118795" y="64341"/>
                  </a:lnTo>
                  <a:lnTo>
                    <a:pt x="119040" y="63396"/>
                  </a:lnTo>
                  <a:lnTo>
                    <a:pt x="119990" y="56603"/>
                  </a:lnTo>
                  <a:lnTo>
                    <a:pt x="119990" y="56603"/>
                  </a:lnTo>
                  <a:lnTo>
                    <a:pt x="119755" y="55658"/>
                  </a:lnTo>
                  <a:lnTo>
                    <a:pt x="119510" y="54720"/>
                  </a:lnTo>
                  <a:lnTo>
                    <a:pt x="119040" y="53961"/>
                  </a:lnTo>
                  <a:lnTo>
                    <a:pt x="118560" y="53210"/>
                  </a:lnTo>
                  <a:lnTo>
                    <a:pt x="117845" y="52451"/>
                  </a:lnTo>
                  <a:lnTo>
                    <a:pt x="116895" y="51885"/>
                  </a:lnTo>
                  <a:lnTo>
                    <a:pt x="114740" y="50754"/>
                  </a:lnTo>
                  <a:lnTo>
                    <a:pt x="112360" y="49809"/>
                  </a:lnTo>
                  <a:lnTo>
                    <a:pt x="109500" y="49058"/>
                  </a:lnTo>
                  <a:lnTo>
                    <a:pt x="106395" y="48492"/>
                  </a:lnTo>
                  <a:lnTo>
                    <a:pt x="103290" y="48113"/>
                  </a:lnTo>
                  <a:lnTo>
                    <a:pt x="103290" y="48113"/>
                  </a:lnTo>
                  <a:lnTo>
                    <a:pt x="96611" y="47361"/>
                  </a:lnTo>
                  <a:lnTo>
                    <a:pt x="86356" y="46602"/>
                  </a:lnTo>
                  <a:lnTo>
                    <a:pt x="74191" y="46037"/>
                  </a:lnTo>
                  <a:lnTo>
                    <a:pt x="61792" y="45471"/>
                  </a:lnTo>
                  <a:lnTo>
                    <a:pt x="61792" y="45471"/>
                  </a:lnTo>
                  <a:lnTo>
                    <a:pt x="63457" y="43209"/>
                  </a:lnTo>
                  <a:lnTo>
                    <a:pt x="64887" y="40568"/>
                  </a:lnTo>
                  <a:lnTo>
                    <a:pt x="66317" y="37740"/>
                  </a:lnTo>
                  <a:lnTo>
                    <a:pt x="67277" y="34719"/>
                  </a:lnTo>
                  <a:lnTo>
                    <a:pt x="68227" y="31698"/>
                  </a:lnTo>
                  <a:lnTo>
                    <a:pt x="69187" y="28491"/>
                  </a:lnTo>
                  <a:lnTo>
                    <a:pt x="70137" y="22270"/>
                  </a:lnTo>
                  <a:lnTo>
                    <a:pt x="70852" y="16608"/>
                  </a:lnTo>
                  <a:lnTo>
                    <a:pt x="71332" y="11890"/>
                  </a:lnTo>
                  <a:lnTo>
                    <a:pt x="71332" y="7552"/>
                  </a:lnTo>
                  <a:lnTo>
                    <a:pt x="71332" y="7552"/>
                  </a:lnTo>
                  <a:lnTo>
                    <a:pt x="71332" y="6228"/>
                  </a:lnTo>
                  <a:lnTo>
                    <a:pt x="70617" y="4717"/>
                  </a:lnTo>
                  <a:lnTo>
                    <a:pt x="69902" y="3586"/>
                  </a:lnTo>
                  <a:lnTo>
                    <a:pt x="68707" y="2455"/>
                  </a:lnTo>
                  <a:lnTo>
                    <a:pt x="67277" y="1324"/>
                  </a:lnTo>
                  <a:lnTo>
                    <a:pt x="65602" y="759"/>
                  </a:lnTo>
                  <a:lnTo>
                    <a:pt x="63692" y="193"/>
                  </a:lnTo>
                  <a:lnTo>
                    <a:pt x="61792" y="7"/>
                  </a:lnTo>
                  <a:lnTo>
                    <a:pt x="61792" y="7"/>
                  </a:lnTo>
                  <a:lnTo>
                    <a:pt x="58207" y="193"/>
                  </a:lnTo>
                  <a:lnTo>
                    <a:pt x="55827" y="573"/>
                  </a:lnTo>
                  <a:lnTo>
                    <a:pt x="53917" y="1138"/>
                  </a:lnTo>
                  <a:lnTo>
                    <a:pt x="52487" y="1704"/>
                  </a:lnTo>
                  <a:lnTo>
                    <a:pt x="52487" y="1704"/>
                  </a:lnTo>
                  <a:lnTo>
                    <a:pt x="48667" y="11325"/>
                  </a:lnTo>
                  <a:lnTo>
                    <a:pt x="46758" y="15663"/>
                  </a:lnTo>
                  <a:lnTo>
                    <a:pt x="44848" y="19629"/>
                  </a:lnTo>
                  <a:lnTo>
                    <a:pt x="42948" y="23208"/>
                  </a:lnTo>
                  <a:lnTo>
                    <a:pt x="41038" y="26229"/>
                  </a:lnTo>
                  <a:lnTo>
                    <a:pt x="39363" y="28491"/>
                  </a:lnTo>
                  <a:lnTo>
                    <a:pt x="37933" y="30381"/>
                  </a:lnTo>
                  <a:lnTo>
                    <a:pt x="37933" y="30381"/>
                  </a:lnTo>
                  <a:lnTo>
                    <a:pt x="35788" y="32077"/>
                  </a:lnTo>
                  <a:lnTo>
                    <a:pt x="32448" y="34719"/>
                  </a:lnTo>
                  <a:lnTo>
                    <a:pt x="24573" y="40568"/>
                  </a:lnTo>
                  <a:lnTo>
                    <a:pt x="14084" y="48113"/>
                  </a:lnTo>
                  <a:lnTo>
                    <a:pt x="9" y="48113"/>
                  </a:lnTo>
                </a:path>
              </a:pathLst>
            </a:custGeom>
            <a:noFill/>
            <a:ln cap="rnd" cmpd="sng" w="1217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5" name="Google Shape;165;p28"/>
          <p:cNvSpPr/>
          <p:nvPr/>
        </p:nvSpPr>
        <p:spPr>
          <a:xfrm>
            <a:off x="5557775" y="1524075"/>
            <a:ext cx="239400" cy="233700"/>
          </a:xfrm>
          <a:custGeom>
            <a:rect b="b" l="l" r="r" t="t"/>
            <a:pathLst>
              <a:path extrusionOk="0" h="120000" w="120000">
                <a:moveTo>
                  <a:pt x="10917" y="27246"/>
                </a:moveTo>
                <a:lnTo>
                  <a:pt x="16425" y="27246"/>
                </a:lnTo>
                <a:lnTo>
                  <a:pt x="16425" y="21835"/>
                </a:lnTo>
                <a:lnTo>
                  <a:pt x="10917" y="21835"/>
                </a:lnTo>
                <a:lnTo>
                  <a:pt x="10917" y="27246"/>
                </a:lnTo>
                <a:close/>
                <a:moveTo>
                  <a:pt x="10917" y="38164"/>
                </a:moveTo>
                <a:lnTo>
                  <a:pt x="16425" y="38164"/>
                </a:lnTo>
                <a:lnTo>
                  <a:pt x="16425" y="32753"/>
                </a:lnTo>
                <a:lnTo>
                  <a:pt x="10917" y="32753"/>
                </a:lnTo>
                <a:lnTo>
                  <a:pt x="10917" y="38164"/>
                </a:lnTo>
                <a:close/>
                <a:moveTo>
                  <a:pt x="16425" y="103671"/>
                </a:moveTo>
                <a:lnTo>
                  <a:pt x="10917" y="103671"/>
                </a:lnTo>
                <a:lnTo>
                  <a:pt x="10917" y="109082"/>
                </a:lnTo>
                <a:lnTo>
                  <a:pt x="16425" y="109082"/>
                </a:lnTo>
                <a:lnTo>
                  <a:pt x="16425" y="103671"/>
                </a:lnTo>
                <a:close/>
                <a:moveTo>
                  <a:pt x="16425" y="81835"/>
                </a:moveTo>
                <a:lnTo>
                  <a:pt x="10917" y="81835"/>
                </a:lnTo>
                <a:lnTo>
                  <a:pt x="10917" y="87246"/>
                </a:lnTo>
                <a:lnTo>
                  <a:pt x="16425" y="87246"/>
                </a:lnTo>
                <a:lnTo>
                  <a:pt x="16425" y="81835"/>
                </a:lnTo>
                <a:close/>
                <a:moveTo>
                  <a:pt x="16425" y="70917"/>
                </a:moveTo>
                <a:lnTo>
                  <a:pt x="10917" y="70917"/>
                </a:lnTo>
                <a:lnTo>
                  <a:pt x="10917" y="76328"/>
                </a:lnTo>
                <a:lnTo>
                  <a:pt x="16425" y="76328"/>
                </a:lnTo>
                <a:lnTo>
                  <a:pt x="16425" y="70917"/>
                </a:lnTo>
                <a:close/>
                <a:moveTo>
                  <a:pt x="16425" y="92753"/>
                </a:moveTo>
                <a:lnTo>
                  <a:pt x="10917" y="92753"/>
                </a:lnTo>
                <a:lnTo>
                  <a:pt x="10917" y="98164"/>
                </a:lnTo>
                <a:lnTo>
                  <a:pt x="16425" y="98164"/>
                </a:lnTo>
                <a:lnTo>
                  <a:pt x="16425" y="92753"/>
                </a:lnTo>
                <a:close/>
                <a:moveTo>
                  <a:pt x="10917" y="49082"/>
                </a:moveTo>
                <a:lnTo>
                  <a:pt x="16425" y="49082"/>
                </a:lnTo>
                <a:lnTo>
                  <a:pt x="16425" y="43671"/>
                </a:lnTo>
                <a:lnTo>
                  <a:pt x="10917" y="43671"/>
                </a:lnTo>
                <a:lnTo>
                  <a:pt x="10917" y="49082"/>
                </a:lnTo>
                <a:close/>
                <a:moveTo>
                  <a:pt x="10917" y="16328"/>
                </a:moveTo>
                <a:lnTo>
                  <a:pt x="16425" y="16328"/>
                </a:lnTo>
                <a:lnTo>
                  <a:pt x="16425" y="10917"/>
                </a:lnTo>
                <a:lnTo>
                  <a:pt x="10917" y="10917"/>
                </a:lnTo>
                <a:lnTo>
                  <a:pt x="10917" y="16328"/>
                </a:lnTo>
                <a:close/>
                <a:moveTo>
                  <a:pt x="103671" y="27246"/>
                </a:moveTo>
                <a:lnTo>
                  <a:pt x="109082" y="27246"/>
                </a:lnTo>
                <a:lnTo>
                  <a:pt x="109082" y="21835"/>
                </a:lnTo>
                <a:lnTo>
                  <a:pt x="103671" y="21835"/>
                </a:lnTo>
                <a:lnTo>
                  <a:pt x="103671" y="27246"/>
                </a:lnTo>
                <a:close/>
                <a:moveTo>
                  <a:pt x="103671" y="38164"/>
                </a:moveTo>
                <a:lnTo>
                  <a:pt x="109082" y="38164"/>
                </a:lnTo>
                <a:lnTo>
                  <a:pt x="109082" y="32753"/>
                </a:lnTo>
                <a:lnTo>
                  <a:pt x="103671" y="32753"/>
                </a:lnTo>
                <a:lnTo>
                  <a:pt x="103671" y="38164"/>
                </a:lnTo>
                <a:close/>
                <a:moveTo>
                  <a:pt x="103671" y="49082"/>
                </a:moveTo>
                <a:lnTo>
                  <a:pt x="109082" y="49082"/>
                </a:lnTo>
                <a:lnTo>
                  <a:pt x="109082" y="43671"/>
                </a:lnTo>
                <a:lnTo>
                  <a:pt x="103671" y="43671"/>
                </a:lnTo>
                <a:lnTo>
                  <a:pt x="103671" y="49082"/>
                </a:lnTo>
                <a:close/>
                <a:moveTo>
                  <a:pt x="109082" y="0"/>
                </a:moveTo>
                <a:lnTo>
                  <a:pt x="10917" y="0"/>
                </a:lnTo>
                <a:cubicBezTo>
                  <a:pt x="4927" y="0"/>
                  <a:pt x="0" y="4927"/>
                  <a:pt x="0" y="10917"/>
                </a:cubicBezTo>
                <a:lnTo>
                  <a:pt x="0" y="109082"/>
                </a:lnTo>
                <a:cubicBezTo>
                  <a:pt x="0" y="115072"/>
                  <a:pt x="4927" y="120000"/>
                  <a:pt x="10917" y="120000"/>
                </a:cubicBezTo>
                <a:lnTo>
                  <a:pt x="109082" y="120000"/>
                </a:lnTo>
                <a:cubicBezTo>
                  <a:pt x="115072" y="120000"/>
                  <a:pt x="120000" y="115072"/>
                  <a:pt x="120000" y="109082"/>
                </a:cubicBezTo>
                <a:lnTo>
                  <a:pt x="120000" y="10917"/>
                </a:lnTo>
                <a:cubicBezTo>
                  <a:pt x="120000" y="4927"/>
                  <a:pt x="115072" y="0"/>
                  <a:pt x="109082" y="0"/>
                </a:cubicBezTo>
                <a:close/>
                <a:moveTo>
                  <a:pt x="21835" y="114492"/>
                </a:moveTo>
                <a:lnTo>
                  <a:pt x="10917" y="114492"/>
                </a:lnTo>
                <a:cubicBezTo>
                  <a:pt x="7922" y="114492"/>
                  <a:pt x="5507" y="112077"/>
                  <a:pt x="5507" y="109082"/>
                </a:cubicBezTo>
                <a:lnTo>
                  <a:pt x="5507" y="62705"/>
                </a:lnTo>
                <a:lnTo>
                  <a:pt x="21835" y="62705"/>
                </a:lnTo>
                <a:lnTo>
                  <a:pt x="21835" y="114492"/>
                </a:lnTo>
                <a:close/>
                <a:moveTo>
                  <a:pt x="21835" y="57294"/>
                </a:moveTo>
                <a:lnTo>
                  <a:pt x="5507" y="57294"/>
                </a:lnTo>
                <a:lnTo>
                  <a:pt x="5507" y="10917"/>
                </a:lnTo>
                <a:cubicBezTo>
                  <a:pt x="5507" y="7922"/>
                  <a:pt x="7922" y="5507"/>
                  <a:pt x="10917" y="5507"/>
                </a:cubicBezTo>
                <a:lnTo>
                  <a:pt x="21835" y="5507"/>
                </a:lnTo>
                <a:lnTo>
                  <a:pt x="21835" y="57294"/>
                </a:lnTo>
                <a:close/>
                <a:moveTo>
                  <a:pt x="92753" y="114492"/>
                </a:moveTo>
                <a:lnTo>
                  <a:pt x="27246" y="114492"/>
                </a:lnTo>
                <a:lnTo>
                  <a:pt x="27246" y="5507"/>
                </a:lnTo>
                <a:lnTo>
                  <a:pt x="92753" y="5507"/>
                </a:lnTo>
                <a:lnTo>
                  <a:pt x="92753" y="114492"/>
                </a:lnTo>
                <a:close/>
                <a:moveTo>
                  <a:pt x="114589" y="109082"/>
                </a:moveTo>
                <a:cubicBezTo>
                  <a:pt x="114589" y="112077"/>
                  <a:pt x="112077" y="114492"/>
                  <a:pt x="109082" y="114492"/>
                </a:cubicBezTo>
                <a:lnTo>
                  <a:pt x="98164" y="114492"/>
                </a:lnTo>
                <a:lnTo>
                  <a:pt x="98164" y="62705"/>
                </a:lnTo>
                <a:lnTo>
                  <a:pt x="114589" y="62705"/>
                </a:lnTo>
                <a:lnTo>
                  <a:pt x="114589" y="109082"/>
                </a:lnTo>
                <a:close/>
                <a:moveTo>
                  <a:pt x="114589" y="57294"/>
                </a:moveTo>
                <a:lnTo>
                  <a:pt x="98164" y="57294"/>
                </a:lnTo>
                <a:lnTo>
                  <a:pt x="98164" y="5507"/>
                </a:lnTo>
                <a:lnTo>
                  <a:pt x="109082" y="5507"/>
                </a:lnTo>
                <a:cubicBezTo>
                  <a:pt x="112077" y="5507"/>
                  <a:pt x="114589" y="7922"/>
                  <a:pt x="114589" y="10917"/>
                </a:cubicBezTo>
                <a:lnTo>
                  <a:pt x="114589" y="57294"/>
                </a:lnTo>
                <a:close/>
                <a:moveTo>
                  <a:pt x="103671" y="16328"/>
                </a:moveTo>
                <a:lnTo>
                  <a:pt x="109082" y="16328"/>
                </a:lnTo>
                <a:lnTo>
                  <a:pt x="109082" y="10917"/>
                </a:lnTo>
                <a:lnTo>
                  <a:pt x="103671" y="10917"/>
                </a:lnTo>
                <a:lnTo>
                  <a:pt x="103671" y="16328"/>
                </a:lnTo>
                <a:close/>
                <a:moveTo>
                  <a:pt x="109082" y="92753"/>
                </a:moveTo>
                <a:lnTo>
                  <a:pt x="103671" y="92753"/>
                </a:lnTo>
                <a:lnTo>
                  <a:pt x="103671" y="98164"/>
                </a:lnTo>
                <a:lnTo>
                  <a:pt x="109082" y="98164"/>
                </a:lnTo>
                <a:lnTo>
                  <a:pt x="109082" y="92753"/>
                </a:lnTo>
                <a:close/>
                <a:moveTo>
                  <a:pt x="109082" y="70917"/>
                </a:moveTo>
                <a:lnTo>
                  <a:pt x="103671" y="70917"/>
                </a:lnTo>
                <a:lnTo>
                  <a:pt x="103671" y="76328"/>
                </a:lnTo>
                <a:lnTo>
                  <a:pt x="109082" y="76328"/>
                </a:lnTo>
                <a:lnTo>
                  <a:pt x="109082" y="70917"/>
                </a:lnTo>
                <a:close/>
                <a:moveTo>
                  <a:pt x="109082" y="81835"/>
                </a:moveTo>
                <a:lnTo>
                  <a:pt x="103671" y="81835"/>
                </a:lnTo>
                <a:lnTo>
                  <a:pt x="103671" y="87246"/>
                </a:lnTo>
                <a:lnTo>
                  <a:pt x="109082" y="87246"/>
                </a:lnTo>
                <a:lnTo>
                  <a:pt x="109082" y="81835"/>
                </a:lnTo>
                <a:close/>
                <a:moveTo>
                  <a:pt x="109082" y="103671"/>
                </a:moveTo>
                <a:lnTo>
                  <a:pt x="103671" y="103671"/>
                </a:lnTo>
                <a:lnTo>
                  <a:pt x="103671" y="109082"/>
                </a:lnTo>
                <a:lnTo>
                  <a:pt x="109082" y="109082"/>
                </a:lnTo>
                <a:lnTo>
                  <a:pt x="109082" y="103671"/>
                </a:lnTo>
                <a:close/>
                <a:moveTo>
                  <a:pt x="46376" y="81835"/>
                </a:moveTo>
                <a:cubicBezTo>
                  <a:pt x="46956" y="81835"/>
                  <a:pt x="47439" y="81545"/>
                  <a:pt x="48019" y="81256"/>
                </a:cubicBezTo>
                <a:lnTo>
                  <a:pt x="48019" y="81256"/>
                </a:lnTo>
                <a:lnTo>
                  <a:pt x="77971" y="62222"/>
                </a:lnTo>
                <a:lnTo>
                  <a:pt x="77971" y="62222"/>
                </a:lnTo>
                <a:cubicBezTo>
                  <a:pt x="78550" y="61642"/>
                  <a:pt x="79130" y="60772"/>
                  <a:pt x="79130" y="60000"/>
                </a:cubicBezTo>
                <a:cubicBezTo>
                  <a:pt x="79130" y="59227"/>
                  <a:pt x="78550" y="58357"/>
                  <a:pt x="77971" y="57777"/>
                </a:cubicBezTo>
                <a:lnTo>
                  <a:pt x="77971" y="57777"/>
                </a:lnTo>
                <a:lnTo>
                  <a:pt x="48019" y="38743"/>
                </a:lnTo>
                <a:lnTo>
                  <a:pt x="48019" y="38743"/>
                </a:lnTo>
                <a:cubicBezTo>
                  <a:pt x="47439" y="38454"/>
                  <a:pt x="46956" y="38164"/>
                  <a:pt x="46376" y="38164"/>
                </a:cubicBezTo>
                <a:cubicBezTo>
                  <a:pt x="44734" y="38164"/>
                  <a:pt x="43671" y="39323"/>
                  <a:pt x="43671" y="40869"/>
                </a:cubicBezTo>
                <a:lnTo>
                  <a:pt x="43671" y="79130"/>
                </a:lnTo>
                <a:cubicBezTo>
                  <a:pt x="43671" y="80676"/>
                  <a:pt x="44734" y="81835"/>
                  <a:pt x="46376" y="81835"/>
                </a:cubicBezTo>
                <a:close/>
                <a:moveTo>
                  <a:pt x="49082" y="45797"/>
                </a:moveTo>
                <a:lnTo>
                  <a:pt x="71207" y="60000"/>
                </a:lnTo>
                <a:lnTo>
                  <a:pt x="49082" y="74202"/>
                </a:lnTo>
                <a:lnTo>
                  <a:pt x="49082" y="45797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28"/>
          <p:cNvSpPr/>
          <p:nvPr/>
        </p:nvSpPr>
        <p:spPr>
          <a:xfrm>
            <a:off x="1419650" y="1461250"/>
            <a:ext cx="323400" cy="323400"/>
          </a:xfrm>
          <a:custGeom>
            <a:rect b="b" l="l" r="r" t="t"/>
            <a:pathLst>
              <a:path extrusionOk="0" h="120000" w="120000">
                <a:moveTo>
                  <a:pt x="59951" y="0"/>
                </a:moveTo>
                <a:cubicBezTo>
                  <a:pt x="26688" y="0"/>
                  <a:pt x="0" y="27053"/>
                  <a:pt x="0" y="60000"/>
                </a:cubicBezTo>
                <a:cubicBezTo>
                  <a:pt x="0" y="93333"/>
                  <a:pt x="26688" y="120000"/>
                  <a:pt x="59951" y="120000"/>
                </a:cubicBezTo>
                <a:cubicBezTo>
                  <a:pt x="93311" y="120000"/>
                  <a:pt x="120000" y="93333"/>
                  <a:pt x="120000" y="60000"/>
                </a:cubicBezTo>
                <a:cubicBezTo>
                  <a:pt x="120000" y="27053"/>
                  <a:pt x="93311" y="0"/>
                  <a:pt x="59951" y="0"/>
                </a:cubicBezTo>
                <a:close/>
                <a:moveTo>
                  <a:pt x="59951" y="114589"/>
                </a:moveTo>
                <a:cubicBezTo>
                  <a:pt x="29975" y="114589"/>
                  <a:pt x="5414" y="90048"/>
                  <a:pt x="5414" y="60000"/>
                </a:cubicBezTo>
                <a:cubicBezTo>
                  <a:pt x="5414" y="30048"/>
                  <a:pt x="29975" y="5507"/>
                  <a:pt x="59951" y="5507"/>
                </a:cubicBezTo>
                <a:cubicBezTo>
                  <a:pt x="90024" y="5507"/>
                  <a:pt x="114585" y="30048"/>
                  <a:pt x="114585" y="60000"/>
                </a:cubicBezTo>
                <a:cubicBezTo>
                  <a:pt x="114585" y="90048"/>
                  <a:pt x="90024" y="114589"/>
                  <a:pt x="59951" y="114589"/>
                </a:cubicBezTo>
                <a:close/>
                <a:moveTo>
                  <a:pt x="56470" y="87342"/>
                </a:moveTo>
                <a:lnTo>
                  <a:pt x="64109" y="87342"/>
                </a:lnTo>
                <a:lnTo>
                  <a:pt x="64109" y="78260"/>
                </a:lnTo>
                <a:lnTo>
                  <a:pt x="56470" y="78260"/>
                </a:lnTo>
                <a:lnTo>
                  <a:pt x="56470" y="87342"/>
                </a:lnTo>
                <a:close/>
                <a:moveTo>
                  <a:pt x="72232" y="36618"/>
                </a:moveTo>
                <a:cubicBezTo>
                  <a:pt x="70878" y="35458"/>
                  <a:pt x="69041" y="34396"/>
                  <a:pt x="67107" y="33816"/>
                </a:cubicBezTo>
                <a:cubicBezTo>
                  <a:pt x="65173" y="33333"/>
                  <a:pt x="63239" y="33043"/>
                  <a:pt x="61112" y="33043"/>
                </a:cubicBezTo>
                <a:cubicBezTo>
                  <a:pt x="58404" y="33043"/>
                  <a:pt x="55890" y="33623"/>
                  <a:pt x="53763" y="34396"/>
                </a:cubicBezTo>
                <a:cubicBezTo>
                  <a:pt x="51539" y="35265"/>
                  <a:pt x="49605" y="36618"/>
                  <a:pt x="47961" y="37971"/>
                </a:cubicBezTo>
                <a:cubicBezTo>
                  <a:pt x="46317" y="39613"/>
                  <a:pt x="45253" y="41449"/>
                  <a:pt x="44480" y="43671"/>
                </a:cubicBezTo>
                <a:cubicBezTo>
                  <a:pt x="43609" y="45893"/>
                  <a:pt x="43319" y="48309"/>
                  <a:pt x="43319" y="51014"/>
                </a:cubicBezTo>
                <a:lnTo>
                  <a:pt x="43319" y="51594"/>
                </a:lnTo>
                <a:lnTo>
                  <a:pt x="49315" y="51594"/>
                </a:lnTo>
                <a:lnTo>
                  <a:pt x="49315" y="50724"/>
                </a:lnTo>
                <a:cubicBezTo>
                  <a:pt x="49315" y="48888"/>
                  <a:pt x="49605" y="47246"/>
                  <a:pt x="49895" y="45893"/>
                </a:cubicBezTo>
                <a:cubicBezTo>
                  <a:pt x="50475" y="44251"/>
                  <a:pt x="50958" y="43091"/>
                  <a:pt x="52119" y="41739"/>
                </a:cubicBezTo>
                <a:cubicBezTo>
                  <a:pt x="52892" y="40676"/>
                  <a:pt x="54246" y="39806"/>
                  <a:pt x="55600" y="39033"/>
                </a:cubicBezTo>
                <a:cubicBezTo>
                  <a:pt x="56954" y="38454"/>
                  <a:pt x="58887" y="37971"/>
                  <a:pt x="60821" y="37971"/>
                </a:cubicBezTo>
                <a:cubicBezTo>
                  <a:pt x="62175" y="37971"/>
                  <a:pt x="63529" y="38260"/>
                  <a:pt x="64593" y="38743"/>
                </a:cubicBezTo>
                <a:cubicBezTo>
                  <a:pt x="65753" y="39323"/>
                  <a:pt x="66817" y="39806"/>
                  <a:pt x="67880" y="40676"/>
                </a:cubicBezTo>
                <a:cubicBezTo>
                  <a:pt x="68751" y="41449"/>
                  <a:pt x="69524" y="42318"/>
                  <a:pt x="70104" y="43671"/>
                </a:cubicBezTo>
                <a:cubicBezTo>
                  <a:pt x="70684" y="44734"/>
                  <a:pt x="70878" y="46086"/>
                  <a:pt x="70878" y="47536"/>
                </a:cubicBezTo>
                <a:cubicBezTo>
                  <a:pt x="70878" y="49082"/>
                  <a:pt x="70394" y="50724"/>
                  <a:pt x="69524" y="52367"/>
                </a:cubicBezTo>
                <a:cubicBezTo>
                  <a:pt x="68751" y="53719"/>
                  <a:pt x="67590" y="55169"/>
                  <a:pt x="66236" y="56521"/>
                </a:cubicBezTo>
                <a:cubicBezTo>
                  <a:pt x="64593" y="57874"/>
                  <a:pt x="63239" y="59227"/>
                  <a:pt x="62175" y="60289"/>
                </a:cubicBezTo>
                <a:cubicBezTo>
                  <a:pt x="61112" y="61352"/>
                  <a:pt x="59951" y="62801"/>
                  <a:pt x="59468" y="63864"/>
                </a:cubicBezTo>
                <a:cubicBezTo>
                  <a:pt x="58597" y="65217"/>
                  <a:pt x="58404" y="66570"/>
                  <a:pt x="57824" y="68212"/>
                </a:cubicBezTo>
                <a:cubicBezTo>
                  <a:pt x="57534" y="69855"/>
                  <a:pt x="57244" y="71787"/>
                  <a:pt x="57534" y="73913"/>
                </a:cubicBezTo>
                <a:lnTo>
                  <a:pt x="57534" y="74492"/>
                </a:lnTo>
                <a:lnTo>
                  <a:pt x="63529" y="74492"/>
                </a:lnTo>
                <a:lnTo>
                  <a:pt x="63529" y="73913"/>
                </a:lnTo>
                <a:cubicBezTo>
                  <a:pt x="63529" y="71787"/>
                  <a:pt x="63819" y="70144"/>
                  <a:pt x="63819" y="68792"/>
                </a:cubicBezTo>
                <a:cubicBezTo>
                  <a:pt x="64109" y="67632"/>
                  <a:pt x="64399" y="66859"/>
                  <a:pt x="64593" y="65990"/>
                </a:cubicBezTo>
                <a:cubicBezTo>
                  <a:pt x="65173" y="65217"/>
                  <a:pt x="65753" y="64347"/>
                  <a:pt x="66526" y="63574"/>
                </a:cubicBezTo>
                <a:cubicBezTo>
                  <a:pt x="67397" y="62801"/>
                  <a:pt x="68751" y="61642"/>
                  <a:pt x="70394" y="60000"/>
                </a:cubicBezTo>
                <a:cubicBezTo>
                  <a:pt x="72232" y="58164"/>
                  <a:pt x="73875" y="56521"/>
                  <a:pt x="75229" y="54299"/>
                </a:cubicBezTo>
                <a:cubicBezTo>
                  <a:pt x="76680" y="52367"/>
                  <a:pt x="77163" y="49951"/>
                  <a:pt x="77163" y="46956"/>
                </a:cubicBezTo>
                <a:cubicBezTo>
                  <a:pt x="77163" y="44734"/>
                  <a:pt x="76680" y="42608"/>
                  <a:pt x="75809" y="40966"/>
                </a:cubicBezTo>
                <a:cubicBezTo>
                  <a:pt x="74746" y="39323"/>
                  <a:pt x="73682" y="37681"/>
                  <a:pt x="72232" y="36618"/>
                </a:cubicBez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8C82"/>
        </a:solid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25204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55"/>
          <p:cNvSpPr/>
          <p:nvPr/>
        </p:nvSpPr>
        <p:spPr>
          <a:xfrm>
            <a:off x="-37" y="-2337"/>
            <a:ext cx="9144000" cy="5124600"/>
          </a:xfrm>
          <a:prstGeom prst="rect">
            <a:avLst/>
          </a:prstGeom>
          <a:solidFill>
            <a:srgbClr val="1483C3">
              <a:alpha val="50000"/>
            </a:srgbClr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395" name="Google Shape;395;p55"/>
          <p:cNvSpPr txBox="1"/>
          <p:nvPr/>
        </p:nvSpPr>
        <p:spPr>
          <a:xfrm>
            <a:off x="520200" y="1140300"/>
            <a:ext cx="8103600" cy="2862900"/>
          </a:xfrm>
          <a:prstGeom prst="rect">
            <a:avLst/>
          </a:prstGeom>
          <a:noFill/>
          <a:ln>
            <a:noFill/>
          </a:ln>
          <a:effectLst>
            <a:outerShdw blurRad="71438" rotWithShape="0" algn="bl" dir="5400000" dist="76200">
              <a:srgbClr val="000000">
                <a:alpha val="56000"/>
              </a:srgbClr>
            </a:outerShdw>
          </a:effectLst>
        </p:spPr>
        <p:txBody>
          <a:bodyPr anchorCtr="0" anchor="ctr" bIns="45725" lIns="45725" spcFirstLastPara="1" rIns="45725" wrap="square" tIns="457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b="1" lang="en" sz="6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70% already trust generative AI </a:t>
            </a:r>
            <a:endParaRPr b="1" sz="6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b="1" lang="en" sz="6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search results</a:t>
            </a:r>
            <a:endParaRPr b="1" sz="6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96" name="Google Shape;396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64468" y="4245600"/>
            <a:ext cx="815063" cy="187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6"/>
          <p:cNvSpPr txBox="1"/>
          <p:nvPr/>
        </p:nvSpPr>
        <p:spPr>
          <a:xfrm>
            <a:off x="393625" y="0"/>
            <a:ext cx="8344200" cy="45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444444"/>
                </a:solidFill>
                <a:latin typeface="Roboto"/>
                <a:ea typeface="Roboto"/>
                <a:cs typeface="Roboto"/>
                <a:sym typeface="Roboto"/>
              </a:rPr>
              <a:t>2.1</a:t>
            </a:r>
            <a:endParaRPr b="1" sz="4800">
              <a:solidFill>
                <a:srgbClr val="44444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44444"/>
                </a:solidFill>
                <a:latin typeface="Roboto Light"/>
                <a:ea typeface="Roboto Light"/>
                <a:cs typeface="Roboto Light"/>
                <a:sym typeface="Roboto Light"/>
              </a:rPr>
              <a:t>How should we approach AI &amp; content?</a:t>
            </a:r>
            <a:endParaRPr sz="3600">
              <a:solidFill>
                <a:srgbClr val="444444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44444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7"/>
          <p:cNvSpPr txBox="1"/>
          <p:nvPr/>
        </p:nvSpPr>
        <p:spPr>
          <a:xfrm>
            <a:off x="565675" y="288474"/>
            <a:ext cx="80127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300">
                <a:solidFill>
                  <a:srgbClr val="444444"/>
                </a:solidFill>
                <a:latin typeface="Roboto"/>
                <a:ea typeface="Roboto"/>
                <a:cs typeface="Roboto"/>
                <a:sym typeface="Roboto"/>
              </a:rPr>
              <a:t>Be wary of going ‘all in’</a:t>
            </a:r>
            <a:endParaRPr b="1" sz="4300">
              <a:solidFill>
                <a:srgbClr val="44444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07" name="Google Shape;407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25" y="1249824"/>
            <a:ext cx="8839200" cy="2956500"/>
          </a:xfrm>
          <a:prstGeom prst="roundRect">
            <a:avLst>
              <a:gd fmla="val 4811" name="adj"/>
            </a:avLst>
          </a:prstGeom>
          <a:noFill/>
          <a:ln>
            <a:noFill/>
          </a:ln>
          <a:effectLst>
            <a:outerShdw blurRad="128588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8"/>
          <p:cNvSpPr txBox="1"/>
          <p:nvPr/>
        </p:nvSpPr>
        <p:spPr>
          <a:xfrm>
            <a:off x="393625" y="0"/>
            <a:ext cx="8344200" cy="45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444444"/>
                </a:solidFill>
                <a:latin typeface="Roboto"/>
                <a:ea typeface="Roboto"/>
                <a:cs typeface="Roboto"/>
                <a:sym typeface="Roboto"/>
              </a:rPr>
              <a:t>2.2</a:t>
            </a:r>
            <a:endParaRPr b="1" sz="4800">
              <a:solidFill>
                <a:srgbClr val="44444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44444"/>
                </a:solidFill>
                <a:latin typeface="Roboto Light"/>
                <a:ea typeface="Roboto Light"/>
                <a:cs typeface="Roboto Light"/>
                <a:sym typeface="Roboto Light"/>
              </a:rPr>
              <a:t>How to navigate AI in your business</a:t>
            </a:r>
            <a:endParaRPr sz="3600">
              <a:solidFill>
                <a:srgbClr val="444444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44444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9"/>
          <p:cNvSpPr txBox="1"/>
          <p:nvPr/>
        </p:nvSpPr>
        <p:spPr>
          <a:xfrm>
            <a:off x="854050" y="528575"/>
            <a:ext cx="7017300" cy="4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2600">
                <a:solidFill>
                  <a:srgbClr val="444444"/>
                </a:solidFill>
                <a:latin typeface="Roboto"/>
                <a:ea typeface="Roboto"/>
                <a:cs typeface="Roboto"/>
                <a:sym typeface="Roboto"/>
              </a:rPr>
              <a:t>Brand utilising AI across operations &amp; product</a:t>
            </a:r>
            <a:endParaRPr sz="17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8" name="Google Shape;418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476" y="2180624"/>
            <a:ext cx="5280600" cy="2222700"/>
          </a:xfrm>
          <a:prstGeom prst="roundRect">
            <a:avLst>
              <a:gd fmla="val 6492" name="adj"/>
            </a:avLst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19" name="Google Shape;419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1099" y="1000250"/>
            <a:ext cx="4346700" cy="2177700"/>
          </a:xfrm>
          <a:prstGeom prst="roundRect">
            <a:avLst>
              <a:gd fmla="val 8309" name="adj"/>
            </a:avLst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0"/>
          <p:cNvSpPr txBox="1"/>
          <p:nvPr/>
        </p:nvSpPr>
        <p:spPr>
          <a:xfrm>
            <a:off x="-72425" y="302225"/>
            <a:ext cx="9144000" cy="4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2600">
                <a:solidFill>
                  <a:srgbClr val="444444"/>
                </a:solidFill>
                <a:latin typeface="Roboto"/>
                <a:ea typeface="Roboto"/>
                <a:cs typeface="Roboto"/>
                <a:sym typeface="Roboto"/>
              </a:rPr>
              <a:t>Market size expected to grow 10</a:t>
            </a:r>
            <a:r>
              <a:rPr b="1" lang="en" sz="2600">
                <a:solidFill>
                  <a:srgbClr val="444444"/>
                </a:solidFill>
                <a:latin typeface="Roboto"/>
                <a:ea typeface="Roboto"/>
                <a:cs typeface="Roboto"/>
                <a:sym typeface="Roboto"/>
              </a:rPr>
              <a:t>X</a:t>
            </a:r>
            <a:r>
              <a:rPr b="1" lang="en" sz="2600">
                <a:solidFill>
                  <a:srgbClr val="444444"/>
                </a:solidFill>
                <a:latin typeface="Roboto"/>
                <a:ea typeface="Roboto"/>
                <a:cs typeface="Roboto"/>
                <a:sym typeface="Roboto"/>
              </a:rPr>
              <a:t> by 2030</a:t>
            </a:r>
            <a:endParaRPr sz="17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25" name="Google Shape;42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720629"/>
            <a:ext cx="9144000" cy="142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4400" y="842150"/>
            <a:ext cx="6650400" cy="4141800"/>
          </a:xfrm>
          <a:prstGeom prst="roundRect">
            <a:avLst>
              <a:gd fmla="val 5534" name="adj"/>
            </a:avLst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61"/>
          <p:cNvSpPr txBox="1"/>
          <p:nvPr/>
        </p:nvSpPr>
        <p:spPr>
          <a:xfrm>
            <a:off x="392350" y="277625"/>
            <a:ext cx="7017300" cy="4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4000">
                <a:solidFill>
                  <a:srgbClr val="44444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How do you keep up?</a:t>
            </a:r>
            <a:endParaRPr sz="3100">
              <a:solidFill>
                <a:schemeClr val="dk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432" name="Google Shape;43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85315">
            <a:off x="1871176" y="1210826"/>
            <a:ext cx="3183431" cy="1009094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157163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33" name="Google Shape;433;p61"/>
          <p:cNvPicPr preferRelativeResize="0"/>
          <p:nvPr/>
        </p:nvPicPr>
        <p:blipFill rotWithShape="1">
          <a:blip r:embed="rId4">
            <a:alphaModFix/>
          </a:blip>
          <a:srcRect b="0" l="0" r="0" t="9"/>
          <a:stretch/>
        </p:blipFill>
        <p:spPr>
          <a:xfrm rot="467325">
            <a:off x="4899181" y="949025"/>
            <a:ext cx="3183267" cy="1009215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157163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34" name="Google Shape;434;p61"/>
          <p:cNvPicPr preferRelativeResize="0"/>
          <p:nvPr/>
        </p:nvPicPr>
        <p:blipFill rotWithShape="1">
          <a:blip r:embed="rId5">
            <a:alphaModFix/>
          </a:blip>
          <a:srcRect b="0" l="0" r="0" t="9"/>
          <a:stretch/>
        </p:blipFill>
        <p:spPr>
          <a:xfrm rot="676626">
            <a:off x="1327593" y="2218062"/>
            <a:ext cx="3183260" cy="1009194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157163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35" name="Google Shape;435;p61"/>
          <p:cNvPicPr preferRelativeResize="0"/>
          <p:nvPr/>
        </p:nvPicPr>
        <p:blipFill rotWithShape="1">
          <a:blip r:embed="rId6">
            <a:alphaModFix/>
          </a:blip>
          <a:srcRect b="0" l="0" r="0" t="9"/>
          <a:stretch/>
        </p:blipFill>
        <p:spPr>
          <a:xfrm rot="-511814">
            <a:off x="4899120" y="2078656"/>
            <a:ext cx="3183416" cy="1009264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157163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36" name="Google Shape;436;p61"/>
          <p:cNvPicPr preferRelativeResize="0"/>
          <p:nvPr/>
        </p:nvPicPr>
        <p:blipFill rotWithShape="1">
          <a:blip r:embed="rId7">
            <a:alphaModFix/>
          </a:blip>
          <a:srcRect b="0" l="0" r="0" t="9"/>
          <a:stretch/>
        </p:blipFill>
        <p:spPr>
          <a:xfrm rot="-549896">
            <a:off x="1979572" y="3149290"/>
            <a:ext cx="3183136" cy="1009193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157163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37" name="Google Shape;437;p61"/>
          <p:cNvPicPr preferRelativeResize="0"/>
          <p:nvPr/>
        </p:nvPicPr>
        <p:blipFill rotWithShape="1">
          <a:blip r:embed="rId8">
            <a:alphaModFix/>
          </a:blip>
          <a:srcRect b="0" l="0" r="0" t="9"/>
          <a:stretch/>
        </p:blipFill>
        <p:spPr>
          <a:xfrm>
            <a:off x="5396175" y="3091425"/>
            <a:ext cx="3183300" cy="10092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157163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2"/>
          <p:cNvSpPr txBox="1"/>
          <p:nvPr/>
        </p:nvSpPr>
        <p:spPr>
          <a:xfrm>
            <a:off x="611975" y="594275"/>
            <a:ext cx="7377600" cy="4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2700">
                <a:solidFill>
                  <a:srgbClr val="444444"/>
                </a:solidFill>
                <a:latin typeface="Roboto"/>
                <a:ea typeface="Roboto"/>
                <a:cs typeface="Roboto"/>
                <a:sym typeface="Roboto"/>
              </a:rPr>
              <a:t>Scheduled tasks in ChatGPT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3" name="Google Shape;443;p62"/>
          <p:cNvSpPr txBox="1"/>
          <p:nvPr/>
        </p:nvSpPr>
        <p:spPr>
          <a:xfrm>
            <a:off x="444850" y="1458075"/>
            <a:ext cx="7544700" cy="20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6286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B6B6B"/>
              </a:buClr>
              <a:buSzPts val="2200"/>
              <a:buFont typeface="Roboto"/>
              <a:buChar char="➞"/>
            </a:pPr>
            <a:r>
              <a:rPr lang="en" sz="2200">
                <a:solidFill>
                  <a:srgbClr val="6B6B6B"/>
                </a:solidFill>
                <a:latin typeface="Roboto"/>
                <a:ea typeface="Roboto"/>
                <a:cs typeface="Roboto"/>
                <a:sym typeface="Roboto"/>
              </a:rPr>
              <a:t>Create tasks to run at a specific time/day</a:t>
            </a:r>
            <a:endParaRPr sz="2200">
              <a:solidFill>
                <a:srgbClr val="6B6B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8300" lvl="0" marL="6286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B6B6B"/>
              </a:buClr>
              <a:buSzPts val="2200"/>
              <a:buFont typeface="Roboto"/>
              <a:buChar char="➞"/>
            </a:pPr>
            <a:r>
              <a:rPr lang="en" sz="2200">
                <a:solidFill>
                  <a:srgbClr val="6B6B6B"/>
                </a:solidFill>
                <a:latin typeface="Roboto"/>
                <a:ea typeface="Roboto"/>
                <a:cs typeface="Roboto"/>
                <a:sym typeface="Roboto"/>
              </a:rPr>
              <a:t>Execute whether I’m online of off</a:t>
            </a:r>
            <a:endParaRPr sz="2200">
              <a:solidFill>
                <a:srgbClr val="6B6B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8300" lvl="0" marL="6286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B6B6B"/>
              </a:buClr>
              <a:buSzPts val="2200"/>
              <a:buFont typeface="Roboto"/>
              <a:buChar char="➞"/>
            </a:pPr>
            <a:r>
              <a:rPr lang="en" sz="2200">
                <a:solidFill>
                  <a:srgbClr val="6B6B6B"/>
                </a:solidFill>
                <a:latin typeface="Roboto"/>
                <a:ea typeface="Roboto"/>
                <a:cs typeface="Roboto"/>
                <a:sym typeface="Roboto"/>
              </a:rPr>
              <a:t>Push notifications when I need them</a:t>
            </a:r>
            <a:endParaRPr sz="2200">
              <a:solidFill>
                <a:srgbClr val="6B6B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6B6B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44" name="Google Shape;444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5825" y="517700"/>
            <a:ext cx="2686200" cy="6669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157163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63"/>
          <p:cNvSpPr txBox="1"/>
          <p:nvPr/>
        </p:nvSpPr>
        <p:spPr>
          <a:xfrm>
            <a:off x="611975" y="594275"/>
            <a:ext cx="7377600" cy="4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2700">
                <a:solidFill>
                  <a:srgbClr val="444444"/>
                </a:solidFill>
                <a:latin typeface="Roboto"/>
                <a:ea typeface="Roboto"/>
                <a:cs typeface="Roboto"/>
                <a:sym typeface="Roboto"/>
              </a:rPr>
              <a:t>Scheduled tasks in ChatGPT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50" name="Google Shape;45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0" y="3647279"/>
            <a:ext cx="9144000" cy="142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975" y="1291600"/>
            <a:ext cx="4477500" cy="3450000"/>
          </a:xfrm>
          <a:prstGeom prst="roundRect">
            <a:avLst>
              <a:gd fmla="val 6056" name="adj"/>
            </a:avLst>
          </a:prstGeom>
          <a:noFill/>
          <a:ln>
            <a:noFill/>
          </a:ln>
          <a:effectLst>
            <a:outerShdw blurRad="157163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52" name="Google Shape;452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12775" y="1291600"/>
            <a:ext cx="2428200" cy="2340000"/>
          </a:xfrm>
          <a:prstGeom prst="roundRect">
            <a:avLst>
              <a:gd fmla="val 7159" name="adj"/>
            </a:avLst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453" name="Google Shape;453;p63"/>
          <p:cNvSpPr/>
          <p:nvPr/>
        </p:nvSpPr>
        <p:spPr>
          <a:xfrm>
            <a:off x="656950" y="3456575"/>
            <a:ext cx="4374900" cy="408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25629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54" name="Google Shape;454;p63"/>
          <p:cNvCxnSpPr>
            <a:stCxn id="453" idx="3"/>
            <a:endCxn id="452" idx="1"/>
          </p:cNvCxnSpPr>
          <p:nvPr/>
        </p:nvCxnSpPr>
        <p:spPr>
          <a:xfrm flipH="1" rot="10800000">
            <a:off x="5031850" y="2461625"/>
            <a:ext cx="1180800" cy="1199100"/>
          </a:xfrm>
          <a:prstGeom prst="bentConnector3">
            <a:avLst>
              <a:gd fmla="val 50005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64"/>
          <p:cNvSpPr txBox="1"/>
          <p:nvPr/>
        </p:nvSpPr>
        <p:spPr>
          <a:xfrm>
            <a:off x="571500" y="327575"/>
            <a:ext cx="7377600" cy="4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700">
                <a:solidFill>
                  <a:srgbClr val="444444"/>
                </a:solidFill>
                <a:latin typeface="Roboto"/>
                <a:ea typeface="Roboto"/>
                <a:cs typeface="Roboto"/>
                <a:sym typeface="Roboto"/>
              </a:rPr>
              <a:t>Google AI Studio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60" name="Google Shape;460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0" y="3647279"/>
            <a:ext cx="9144000" cy="142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500" y="1012100"/>
            <a:ext cx="6581700" cy="3721500"/>
          </a:xfrm>
          <a:prstGeom prst="roundRect">
            <a:avLst>
              <a:gd fmla="val 4863" name="adj"/>
            </a:avLst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462" name="Google Shape;462;p64"/>
          <p:cNvSpPr/>
          <p:nvPr/>
        </p:nvSpPr>
        <p:spPr>
          <a:xfrm>
            <a:off x="353675" y="1687550"/>
            <a:ext cx="1515900" cy="565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64"/>
          <p:cNvSpPr/>
          <p:nvPr/>
        </p:nvSpPr>
        <p:spPr>
          <a:xfrm>
            <a:off x="5962825" y="2042075"/>
            <a:ext cx="1515900" cy="565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9"/>
          <p:cNvSpPr txBox="1"/>
          <p:nvPr/>
        </p:nvSpPr>
        <p:spPr>
          <a:xfrm>
            <a:off x="392800" y="344421"/>
            <a:ext cx="8345100" cy="4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44444"/>
                </a:solidFill>
                <a:latin typeface="Roboto"/>
                <a:ea typeface="Roboto"/>
                <a:cs typeface="Roboto"/>
                <a:sym typeface="Roboto"/>
              </a:rPr>
              <a:t>On the agenda</a:t>
            </a:r>
            <a:r>
              <a:rPr lang="en" sz="2400">
                <a:solidFill>
                  <a:srgbClr val="444444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endParaRPr sz="2400">
              <a:solidFill>
                <a:srgbClr val="44444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2" name="Google Shape;172;p29"/>
          <p:cNvSpPr txBox="1"/>
          <p:nvPr/>
        </p:nvSpPr>
        <p:spPr>
          <a:xfrm>
            <a:off x="409350" y="1172150"/>
            <a:ext cx="8345100" cy="31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Roboto Light"/>
              <a:buAutoNum type="arabicPeriod"/>
            </a:pPr>
            <a:r>
              <a:rPr lang="en" sz="2200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rPr>
              <a:t>The biggest AI driven search changes in 2024/5</a:t>
            </a:r>
            <a:endParaRPr sz="2200">
              <a:solidFill>
                <a:srgbClr val="666666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Roboto Light"/>
              <a:buAutoNum type="arabicPeriod"/>
            </a:pPr>
            <a:r>
              <a:rPr lang="en" sz="2200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rPr>
              <a:t>Predictions for 2025</a:t>
            </a:r>
            <a:endParaRPr sz="2200">
              <a:solidFill>
                <a:srgbClr val="666666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Roboto Light"/>
              <a:buAutoNum type="arabicPeriod"/>
            </a:pPr>
            <a:r>
              <a:rPr lang="en" sz="22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The latest innovations in Generative AI</a:t>
            </a:r>
            <a:endParaRPr sz="2200">
              <a:solidFill>
                <a:srgbClr val="666666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Roboto Light"/>
              <a:buAutoNum type="arabicPeriod"/>
            </a:pPr>
            <a:r>
              <a:rPr lang="en" sz="2200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rPr>
              <a:t>Must-have AI tools for 2025</a:t>
            </a:r>
            <a:endParaRPr sz="2200">
              <a:solidFill>
                <a:srgbClr val="666666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Roboto Light"/>
              <a:buAutoNum type="arabicPeriod"/>
            </a:pPr>
            <a:r>
              <a:rPr lang="en" sz="2200"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rPr>
              <a:t>Q&amp;A Session</a:t>
            </a:r>
            <a:endParaRPr sz="2200">
              <a:solidFill>
                <a:srgbClr val="666666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666666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65"/>
          <p:cNvSpPr txBox="1"/>
          <p:nvPr/>
        </p:nvSpPr>
        <p:spPr>
          <a:xfrm>
            <a:off x="611975" y="594275"/>
            <a:ext cx="7377600" cy="4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2700">
                <a:solidFill>
                  <a:srgbClr val="444444"/>
                </a:solidFill>
                <a:latin typeface="Roboto"/>
                <a:ea typeface="Roboto"/>
                <a:cs typeface="Roboto"/>
                <a:sym typeface="Roboto"/>
              </a:rPr>
              <a:t>Operator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69" name="Google Shape;469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5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66"/>
          <p:cNvSpPr txBox="1"/>
          <p:nvPr/>
        </p:nvSpPr>
        <p:spPr>
          <a:xfrm>
            <a:off x="393625" y="0"/>
            <a:ext cx="8344200" cy="45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444444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endParaRPr b="1" sz="4800">
              <a:solidFill>
                <a:srgbClr val="44444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44444"/>
                </a:solidFill>
                <a:latin typeface="Roboto Light"/>
                <a:ea typeface="Roboto Light"/>
                <a:cs typeface="Roboto Light"/>
                <a:sym typeface="Roboto Light"/>
              </a:rPr>
              <a:t>Must-have AI tools for 2025</a:t>
            </a:r>
            <a:endParaRPr sz="3600">
              <a:solidFill>
                <a:srgbClr val="444444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44444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67"/>
          <p:cNvSpPr txBox="1"/>
          <p:nvPr/>
        </p:nvSpPr>
        <p:spPr>
          <a:xfrm>
            <a:off x="611975" y="594275"/>
            <a:ext cx="7377600" cy="4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2700">
                <a:solidFill>
                  <a:srgbClr val="444444"/>
                </a:solidFill>
                <a:latin typeface="Roboto"/>
                <a:ea typeface="Roboto"/>
                <a:cs typeface="Roboto"/>
                <a:sym typeface="Roboto"/>
              </a:rPr>
              <a:t>Must-have AI Tools &amp; Technology for 2025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0" name="Google Shape;480;p67"/>
          <p:cNvSpPr txBox="1"/>
          <p:nvPr/>
        </p:nvSpPr>
        <p:spPr>
          <a:xfrm>
            <a:off x="444850" y="1458075"/>
            <a:ext cx="7544700" cy="35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6286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B6B6B"/>
              </a:buClr>
              <a:buSzPts val="2200"/>
              <a:buFont typeface="Roboto"/>
              <a:buChar char="➞"/>
            </a:pPr>
            <a:r>
              <a:rPr lang="en" sz="2200">
                <a:solidFill>
                  <a:srgbClr val="6B6B6B"/>
                </a:solidFill>
                <a:latin typeface="Roboto"/>
                <a:ea typeface="Roboto"/>
                <a:cs typeface="Roboto"/>
                <a:sym typeface="Roboto"/>
              </a:rPr>
              <a:t>Fireflies</a:t>
            </a:r>
            <a:endParaRPr sz="2200">
              <a:solidFill>
                <a:srgbClr val="6B6B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8300" lvl="0" marL="6286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B6B6B"/>
              </a:buClr>
              <a:buSzPts val="2200"/>
              <a:buFont typeface="Roboto"/>
              <a:buChar char="➞"/>
            </a:pPr>
            <a:r>
              <a:rPr lang="en" sz="2200">
                <a:solidFill>
                  <a:srgbClr val="6B6B6B"/>
                </a:solidFill>
                <a:latin typeface="Roboto"/>
                <a:ea typeface="Roboto"/>
                <a:cs typeface="Roboto"/>
                <a:sym typeface="Roboto"/>
              </a:rPr>
              <a:t>Canva Magic Studio</a:t>
            </a:r>
            <a:endParaRPr sz="2200">
              <a:solidFill>
                <a:srgbClr val="6B6B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8300" lvl="0" marL="6286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B6B6B"/>
              </a:buClr>
              <a:buSzPts val="2200"/>
              <a:buFont typeface="Roboto"/>
              <a:buChar char="➞"/>
            </a:pPr>
            <a:r>
              <a:rPr lang="en" sz="2200">
                <a:solidFill>
                  <a:srgbClr val="6B6B6B"/>
                </a:solidFill>
                <a:latin typeface="Roboto"/>
                <a:ea typeface="Roboto"/>
                <a:cs typeface="Roboto"/>
                <a:sym typeface="Roboto"/>
              </a:rPr>
              <a:t>Integrated AI wizards (i.e. CMS) </a:t>
            </a:r>
            <a:endParaRPr sz="2200">
              <a:solidFill>
                <a:srgbClr val="6B6B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8300" lvl="0" marL="6286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B6B6B"/>
              </a:buClr>
              <a:buSzPts val="2200"/>
              <a:buFont typeface="Roboto"/>
              <a:buChar char="➞"/>
            </a:pPr>
            <a:r>
              <a:rPr lang="en" sz="2200">
                <a:solidFill>
                  <a:srgbClr val="6B6B6B"/>
                </a:solidFill>
                <a:latin typeface="Roboto"/>
                <a:ea typeface="Roboto"/>
                <a:cs typeface="Roboto"/>
                <a:sym typeface="Roboto"/>
              </a:rPr>
              <a:t>Personal (GPT) Assistants &amp; bookmarklets</a:t>
            </a:r>
            <a:endParaRPr sz="2200">
              <a:solidFill>
                <a:srgbClr val="6B6B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8300" lvl="0" marL="6286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B6B6B"/>
              </a:buClr>
              <a:buSzPts val="2200"/>
              <a:buFont typeface="Roboto"/>
              <a:buChar char="➞"/>
            </a:pPr>
            <a:r>
              <a:rPr lang="en" sz="2200">
                <a:solidFill>
                  <a:srgbClr val="6B6B6B"/>
                </a:solidFill>
                <a:latin typeface="Roboto"/>
                <a:ea typeface="Roboto"/>
                <a:cs typeface="Roboto"/>
                <a:sym typeface="Roboto"/>
              </a:rPr>
              <a:t>Pi Optimise Now</a:t>
            </a:r>
            <a:endParaRPr sz="2200">
              <a:solidFill>
                <a:srgbClr val="6B6B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6B6B6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6B6B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68"/>
          <p:cNvSpPr txBox="1"/>
          <p:nvPr/>
        </p:nvSpPr>
        <p:spPr>
          <a:xfrm>
            <a:off x="611975" y="594275"/>
            <a:ext cx="7377600" cy="4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2700">
                <a:solidFill>
                  <a:srgbClr val="444444"/>
                </a:solidFill>
                <a:latin typeface="Roboto"/>
                <a:ea typeface="Roboto"/>
                <a:cs typeface="Roboto"/>
                <a:sym typeface="Roboto"/>
              </a:rPr>
              <a:t>Pi Optimise Now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86" name="Google Shape;486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78250"/>
            <a:ext cx="9144000" cy="196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475" y="1485350"/>
            <a:ext cx="6802200" cy="3497400"/>
          </a:xfrm>
          <a:prstGeom prst="roundRect">
            <a:avLst>
              <a:gd fmla="val 3813" name="adj"/>
            </a:avLst>
          </a:prstGeom>
          <a:noFill/>
          <a:ln>
            <a:noFill/>
          </a:ln>
          <a:effectLst>
            <a:outerShdw blurRad="128588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88" name="Google Shape;488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49475" y="200125"/>
            <a:ext cx="3226800" cy="2041200"/>
          </a:xfrm>
          <a:prstGeom prst="roundRect">
            <a:avLst>
              <a:gd fmla="val 6929" name="adj"/>
            </a:avLst>
          </a:prstGeom>
          <a:noFill/>
          <a:ln>
            <a:noFill/>
          </a:ln>
          <a:effectLst>
            <a:outerShdw blurRad="128588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69"/>
          <p:cNvSpPr txBox="1"/>
          <p:nvPr/>
        </p:nvSpPr>
        <p:spPr>
          <a:xfrm>
            <a:off x="392800" y="344421"/>
            <a:ext cx="8345100" cy="4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Takeaways</a:t>
            </a:r>
            <a:endParaRPr b="1"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4" name="Google Shape;494;p69"/>
          <p:cNvSpPr/>
          <p:nvPr/>
        </p:nvSpPr>
        <p:spPr>
          <a:xfrm>
            <a:off x="6503899" y="1152950"/>
            <a:ext cx="2435400" cy="2435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5" name="Google Shape;495;p69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7085689" y="1746873"/>
            <a:ext cx="1271602" cy="1271602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69"/>
          <p:cNvSpPr txBox="1"/>
          <p:nvPr/>
        </p:nvSpPr>
        <p:spPr>
          <a:xfrm>
            <a:off x="434575" y="1152950"/>
            <a:ext cx="6123900" cy="25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spAutoFit/>
          </a:bodyPr>
          <a:lstStyle/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oboto"/>
              <a:buChar char="●"/>
            </a:pPr>
            <a:r>
              <a:rPr lang="en"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You can’t know everything - be curious</a:t>
            </a:r>
            <a:endParaRPr sz="19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oboto"/>
              <a:buChar char="●"/>
            </a:pPr>
            <a:r>
              <a:rPr lang="en"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Horizontally</a:t>
            </a:r>
            <a:r>
              <a:rPr lang="en"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integrate yourself in your business</a:t>
            </a:r>
            <a:endParaRPr sz="19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oboto"/>
              <a:buChar char="●"/>
            </a:pPr>
            <a:r>
              <a:rPr lang="en"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Understand your company’s AI </a:t>
            </a:r>
            <a:r>
              <a:rPr lang="en"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strategy</a:t>
            </a:r>
            <a:r>
              <a:rPr lang="en"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9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oboto"/>
              <a:buChar char="●"/>
            </a:pPr>
            <a:r>
              <a:rPr lang="en"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Look at how you can automate manual processes</a:t>
            </a:r>
            <a:endParaRPr sz="19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oboto"/>
              <a:buChar char="●"/>
            </a:pPr>
            <a:r>
              <a:rPr lang="en"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Always remember the CX is at the heart of it </a:t>
            </a:r>
            <a:endParaRPr sz="19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70"/>
          <p:cNvSpPr txBox="1"/>
          <p:nvPr/>
        </p:nvSpPr>
        <p:spPr>
          <a:xfrm>
            <a:off x="446950" y="1665825"/>
            <a:ext cx="3909300" cy="21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444444"/>
                </a:solidFill>
                <a:latin typeface="Roboto"/>
                <a:ea typeface="Roboto"/>
                <a:cs typeface="Roboto"/>
                <a:sym typeface="Roboto"/>
              </a:rPr>
              <a:t>Would you like a demo of Pi Datametrics?</a:t>
            </a:r>
            <a:endParaRPr b="1" sz="2900">
              <a:solidFill>
                <a:srgbClr val="44444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Combining software, data and people, our SEO platform helps eCommerce brands increase traffic, improve brand visibility and boost ROI.</a:t>
            </a:r>
            <a:endParaRPr sz="15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02" name="Google Shape;502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0125" y="1576275"/>
            <a:ext cx="4422049" cy="2544976"/>
          </a:xfrm>
          <a:prstGeom prst="rect">
            <a:avLst/>
          </a:prstGeom>
          <a:noFill/>
          <a:ln>
            <a:noFill/>
          </a:ln>
          <a:effectLst>
            <a:outerShdw blurRad="214313" rotWithShape="0" algn="bl" dist="19050">
              <a:srgbClr val="000000">
                <a:alpha val="15000"/>
              </a:srgbClr>
            </a:outerShdw>
          </a:effectLst>
        </p:spPr>
      </p:pic>
      <p:pic>
        <p:nvPicPr>
          <p:cNvPr id="503" name="Google Shape;503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6050" y="292425"/>
            <a:ext cx="1380224" cy="28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5550" y="3654726"/>
            <a:ext cx="3582275" cy="119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8C82"/>
        </a:solidFill>
      </p:bgPr>
    </p:bg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71"/>
          <p:cNvSpPr txBox="1"/>
          <p:nvPr/>
        </p:nvSpPr>
        <p:spPr>
          <a:xfrm>
            <a:off x="409350" y="314400"/>
            <a:ext cx="8325300" cy="42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lang="en" sz="4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Q&amp;A</a:t>
            </a:r>
            <a:endParaRPr b="1" sz="4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0"/>
          <p:cNvSpPr txBox="1"/>
          <p:nvPr/>
        </p:nvSpPr>
        <p:spPr>
          <a:xfrm>
            <a:off x="1526700" y="1385475"/>
            <a:ext cx="52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30"/>
          <p:cNvSpPr txBox="1"/>
          <p:nvPr/>
        </p:nvSpPr>
        <p:spPr>
          <a:xfrm>
            <a:off x="393625" y="0"/>
            <a:ext cx="8344200" cy="420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444444"/>
                </a:solidFill>
                <a:latin typeface="Roboto"/>
                <a:ea typeface="Roboto"/>
                <a:cs typeface="Roboto"/>
                <a:sym typeface="Roboto"/>
              </a:rPr>
              <a:t>Poll</a:t>
            </a:r>
            <a:endParaRPr b="1" sz="4800">
              <a:solidFill>
                <a:srgbClr val="44444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>
              <a:solidFill>
                <a:srgbClr val="444444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rgbClr val="444444"/>
                </a:solidFill>
                <a:latin typeface="Roboto Light"/>
                <a:ea typeface="Roboto Light"/>
                <a:cs typeface="Roboto Light"/>
                <a:sym typeface="Roboto Light"/>
              </a:rPr>
              <a:t>To what extent has AI impacted or changed </a:t>
            </a:r>
            <a:endParaRPr sz="3100">
              <a:solidFill>
                <a:srgbClr val="444444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rgbClr val="444444"/>
                </a:solidFill>
                <a:latin typeface="Roboto Light"/>
                <a:ea typeface="Roboto Light"/>
                <a:cs typeface="Roboto Light"/>
                <a:sym typeface="Roboto Light"/>
              </a:rPr>
              <a:t>the way you search for information?</a:t>
            </a:r>
            <a:endParaRPr sz="3100">
              <a:solidFill>
                <a:srgbClr val="444444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1"/>
          <p:cNvSpPr txBox="1"/>
          <p:nvPr/>
        </p:nvSpPr>
        <p:spPr>
          <a:xfrm>
            <a:off x="393625" y="0"/>
            <a:ext cx="8344200" cy="45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444444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b="1" sz="4800">
              <a:solidFill>
                <a:srgbClr val="44444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44444"/>
                </a:solidFill>
                <a:latin typeface="Roboto Light"/>
                <a:ea typeface="Roboto Light"/>
                <a:cs typeface="Roboto Light"/>
                <a:sym typeface="Roboto Light"/>
              </a:rPr>
              <a:t>The biggest AI driven search changes from 2024</a:t>
            </a:r>
            <a:endParaRPr sz="3600">
              <a:solidFill>
                <a:srgbClr val="444444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44444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875" y="325425"/>
            <a:ext cx="3213600" cy="10023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89" name="Google Shape;18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5351" y="325425"/>
            <a:ext cx="2308200" cy="12120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90" name="Google Shape;190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2618" y="1822288"/>
            <a:ext cx="3537600" cy="12120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91" name="Google Shape;191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46415" y="2008375"/>
            <a:ext cx="2559000" cy="10023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92" name="Google Shape;192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90275" y="3214300"/>
            <a:ext cx="3094200" cy="12120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93" name="Google Shape;193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4088" y="3319147"/>
            <a:ext cx="3969000" cy="10023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94" name="Google Shape;194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58525" y="295563"/>
            <a:ext cx="1536300" cy="12717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3"/>
          <p:cNvPicPr preferRelativeResize="0"/>
          <p:nvPr/>
        </p:nvPicPr>
        <p:blipFill rotWithShape="1">
          <a:blip r:embed="rId3">
            <a:alphaModFix amt="19000"/>
          </a:blip>
          <a:srcRect b="0" l="9" r="9" t="0"/>
          <a:stretch/>
        </p:blipFill>
        <p:spPr>
          <a:xfrm>
            <a:off x="-57750" y="-67750"/>
            <a:ext cx="9242578" cy="5281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8550" y="1621088"/>
            <a:ext cx="6103500" cy="19038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4"/>
          <p:cNvSpPr txBox="1"/>
          <p:nvPr/>
        </p:nvSpPr>
        <p:spPr>
          <a:xfrm>
            <a:off x="1526700" y="1385475"/>
            <a:ext cx="52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34"/>
          <p:cNvSpPr txBox="1"/>
          <p:nvPr/>
        </p:nvSpPr>
        <p:spPr>
          <a:xfrm>
            <a:off x="393625" y="0"/>
            <a:ext cx="8344200" cy="420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444444"/>
                </a:solidFill>
                <a:latin typeface="Roboto"/>
                <a:ea typeface="Roboto"/>
                <a:cs typeface="Roboto"/>
                <a:sym typeface="Roboto"/>
              </a:rPr>
              <a:t>Poll</a:t>
            </a:r>
            <a:endParaRPr b="1" sz="4800">
              <a:solidFill>
                <a:srgbClr val="44444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>
              <a:solidFill>
                <a:srgbClr val="444444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rgbClr val="444444"/>
                </a:solidFill>
                <a:latin typeface="Roboto Light"/>
                <a:ea typeface="Roboto Light"/>
                <a:cs typeface="Roboto Light"/>
                <a:sym typeface="Roboto Light"/>
              </a:rPr>
              <a:t>What do you think of today’s AIO?</a:t>
            </a:r>
            <a:endParaRPr sz="3100">
              <a:solidFill>
                <a:srgbClr val="444444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i Datametrics 2023">
  <a:themeElements>
    <a:clrScheme name="Custom 347">
      <a:dk1>
        <a:srgbClr val="444444"/>
      </a:dk1>
      <a:lt1>
        <a:srgbClr val="FFFFFF"/>
      </a:lt1>
      <a:dk2>
        <a:srgbClr val="666666"/>
      </a:dk2>
      <a:lt2>
        <a:srgbClr val="CCCCCC"/>
      </a:lt2>
      <a:accent1>
        <a:srgbClr val="1483C3"/>
      </a:accent1>
      <a:accent2>
        <a:srgbClr val="A3CDEF"/>
      </a:accent2>
      <a:accent3>
        <a:srgbClr val="A4C73C"/>
      </a:accent3>
      <a:accent4>
        <a:srgbClr val="C9D8EE"/>
      </a:accent4>
      <a:accent5>
        <a:srgbClr val="E3F0FC"/>
      </a:accent5>
      <a:accent6>
        <a:srgbClr val="E6EFCC"/>
      </a:accent6>
      <a:hlink>
        <a:srgbClr val="1483C3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